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3"/>
  </p:notesMasterIdLst>
  <p:sldIdLst>
    <p:sldId id="256" r:id="rId2"/>
    <p:sldId id="348" r:id="rId3"/>
    <p:sldId id="333" r:id="rId4"/>
    <p:sldId id="472" r:id="rId5"/>
    <p:sldId id="473" r:id="rId6"/>
    <p:sldId id="335" r:id="rId7"/>
    <p:sldId id="336" r:id="rId8"/>
    <p:sldId id="366" r:id="rId9"/>
    <p:sldId id="352" r:id="rId10"/>
    <p:sldId id="350" r:id="rId11"/>
    <p:sldId id="353" r:id="rId12"/>
    <p:sldId id="409" r:id="rId13"/>
    <p:sldId id="408" r:id="rId14"/>
    <p:sldId id="272" r:id="rId15"/>
    <p:sldId id="354" r:id="rId16"/>
    <p:sldId id="355" r:id="rId17"/>
    <p:sldId id="371" r:id="rId18"/>
    <p:sldId id="373" r:id="rId19"/>
    <p:sldId id="279" r:id="rId20"/>
    <p:sldId id="275" r:id="rId21"/>
    <p:sldId id="276" r:id="rId22"/>
    <p:sldId id="277" r:id="rId23"/>
    <p:sldId id="278" r:id="rId24"/>
    <p:sldId id="281" r:id="rId25"/>
    <p:sldId id="282" r:id="rId26"/>
    <p:sldId id="284" r:id="rId27"/>
    <p:sldId id="470" r:id="rId28"/>
    <p:sldId id="356" r:id="rId29"/>
    <p:sldId id="410" r:id="rId30"/>
    <p:sldId id="411" r:id="rId31"/>
    <p:sldId id="358" r:id="rId32"/>
    <p:sldId id="413" r:id="rId33"/>
    <p:sldId id="360" r:id="rId34"/>
    <p:sldId id="351" r:id="rId35"/>
    <p:sldId id="342" r:id="rId36"/>
    <p:sldId id="290" r:id="rId37"/>
    <p:sldId id="296" r:id="rId38"/>
    <p:sldId id="297" r:id="rId39"/>
    <p:sldId id="301" r:id="rId40"/>
    <p:sldId id="374" r:id="rId41"/>
    <p:sldId id="293" r:id="rId42"/>
    <p:sldId id="375" r:id="rId43"/>
    <p:sldId id="376" r:id="rId44"/>
    <p:sldId id="377" r:id="rId45"/>
    <p:sldId id="378" r:id="rId46"/>
    <p:sldId id="320" r:id="rId47"/>
    <p:sldId id="379" r:id="rId48"/>
    <p:sldId id="380" r:id="rId49"/>
    <p:sldId id="359" r:id="rId50"/>
    <p:sldId id="307" r:id="rId51"/>
    <p:sldId id="381" r:id="rId52"/>
    <p:sldId id="308" r:id="rId53"/>
    <p:sldId id="316" r:id="rId54"/>
    <p:sldId id="317" r:id="rId55"/>
    <p:sldId id="315" r:id="rId56"/>
    <p:sldId id="326" r:id="rId57"/>
    <p:sldId id="344" r:id="rId58"/>
    <p:sldId id="345" r:id="rId59"/>
    <p:sldId id="327" r:id="rId60"/>
    <p:sldId id="329" r:id="rId61"/>
    <p:sldId id="330" r:id="rId62"/>
    <p:sldId id="331" r:id="rId63"/>
    <p:sldId id="332" r:id="rId64"/>
    <p:sldId id="382" r:id="rId65"/>
    <p:sldId id="383" r:id="rId66"/>
    <p:sldId id="367" r:id="rId67"/>
    <p:sldId id="384" r:id="rId68"/>
    <p:sldId id="385" r:id="rId69"/>
    <p:sldId id="386" r:id="rId70"/>
    <p:sldId id="387" r:id="rId71"/>
    <p:sldId id="388" r:id="rId72"/>
    <p:sldId id="389" r:id="rId73"/>
    <p:sldId id="390" r:id="rId74"/>
    <p:sldId id="471" r:id="rId75"/>
    <p:sldId id="464" r:id="rId76"/>
    <p:sldId id="407" r:id="rId77"/>
    <p:sldId id="368" r:id="rId78"/>
    <p:sldId id="394" r:id="rId79"/>
    <p:sldId id="395" r:id="rId80"/>
    <p:sldId id="396" r:id="rId81"/>
    <p:sldId id="397" r:id="rId82"/>
    <p:sldId id="399" r:id="rId83"/>
    <p:sldId id="400" r:id="rId84"/>
    <p:sldId id="401" r:id="rId85"/>
    <p:sldId id="402" r:id="rId86"/>
    <p:sldId id="403" r:id="rId87"/>
    <p:sldId id="404" r:id="rId88"/>
    <p:sldId id="474" r:id="rId89"/>
    <p:sldId id="477" r:id="rId90"/>
    <p:sldId id="478" r:id="rId91"/>
    <p:sldId id="263" r:id="rId9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91C8"/>
    <a:srgbClr val="92D050"/>
    <a:srgbClr val="D5A6DF"/>
    <a:srgbClr val="464DD9"/>
    <a:srgbClr val="BDD7EE"/>
    <a:srgbClr val="A50021"/>
    <a:srgbClr val="7030A0"/>
    <a:srgbClr val="5B9BD5"/>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60" autoAdjust="0"/>
    <p:restoredTop sz="93883" autoAdjust="0"/>
  </p:normalViewPr>
  <p:slideViewPr>
    <p:cSldViewPr snapToGrid="0">
      <p:cViewPr varScale="1">
        <p:scale>
          <a:sx n="131" d="100"/>
          <a:sy n="131" d="100"/>
        </p:scale>
        <p:origin x="1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2023/12/11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zwqxin.com/archives/opengl/vao-and-vbo-stuff.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DC56F0-BEE5-4715-8E33-DABC78619DE8}" type="slidenum">
              <a:rPr lang="zh-CN" altLang="en-US" smtClean="0"/>
              <a:t>1</a:t>
            </a:fld>
            <a:endParaRPr lang="zh-CN" altLang="en-US"/>
          </a:p>
        </p:txBody>
      </p:sp>
    </p:spTree>
    <p:extLst>
      <p:ext uri="{BB962C8B-B14F-4D97-AF65-F5344CB8AC3E}">
        <p14:creationId xmlns:p14="http://schemas.microsoft.com/office/powerpoint/2010/main" val="364888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早期的</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为了将模型的顶点数据传送到显卡，需要逐个顶点进行（冗余处理的问题），如果还需要额外的信息（纹理坐标和法线）的话，当模型比较复杂时，将导致大量函数的调用，传输开销是相当大的！为了解决这个问题引入了</a:t>
            </a:r>
            <a:r>
              <a:rPr lang="en-US" altLang="zh-CN" sz="1200" b="0" i="0" kern="1200" dirty="0">
                <a:solidFill>
                  <a:schemeClr val="tx1"/>
                </a:solidFill>
                <a:effectLst/>
                <a:latin typeface="+mn-lt"/>
                <a:ea typeface="+mn-ea"/>
                <a:cs typeface="+mn-cs"/>
              </a:rPr>
              <a:t>VBO(Vertex Buffer Object)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可以将顶点数据保存在显存中，绘制时直接从显存中取数据，减少了数据传输的开销。</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我们可以将顶点属性数据保存在显存中，当绘制时问题又来了，需要调用好几个函数，过程挺复杂的。为了解决这个问题，</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又引入了</a:t>
            </a:r>
            <a:r>
              <a:rPr lang="en-US" altLang="zh-CN" sz="1200" b="0" i="0" kern="1200" dirty="0">
                <a:solidFill>
                  <a:schemeClr val="tx1"/>
                </a:solidFill>
                <a:effectLst/>
                <a:latin typeface="+mn-lt"/>
                <a:ea typeface="+mn-ea"/>
                <a:cs typeface="+mn-cs"/>
              </a:rPr>
              <a:t>VAO(Vertex Array Object)</a:t>
            </a:r>
            <a:r>
              <a:rPr lang="zh-CN" altLang="en-US" sz="1200" b="0" i="0" kern="1200" dirty="0">
                <a:solidFill>
                  <a:schemeClr val="tx1"/>
                </a:solidFill>
                <a:effectLst/>
                <a:latin typeface="+mn-lt"/>
                <a:ea typeface="+mn-ea"/>
                <a:cs typeface="+mn-cs"/>
              </a:rPr>
              <a:t>来关联</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 （</a:t>
            </a:r>
            <a:r>
              <a:rPr lang="en-US" altLang="zh-CN" sz="1200" b="0" i="0" kern="1200" dirty="0">
                <a:solidFill>
                  <a:schemeClr val="tx1"/>
                </a:solidFill>
                <a:effectLst/>
                <a:latin typeface="+mn-lt"/>
                <a:ea typeface="+mn-ea"/>
                <a:cs typeface="+mn-cs"/>
                <a:hlinkClick r:id="rId3"/>
              </a:rPr>
              <a:t>VAO</a:t>
            </a:r>
            <a:r>
              <a:rPr lang="zh-CN" altLang="en-US" sz="1200" b="0" i="0" kern="1200" dirty="0">
                <a:solidFill>
                  <a:schemeClr val="tx1"/>
                </a:solidFill>
                <a:effectLst/>
                <a:latin typeface="+mn-lt"/>
                <a:ea typeface="+mn-ea"/>
                <a:cs typeface="+mn-cs"/>
                <a:hlinkClick r:id="rId3"/>
              </a:rPr>
              <a:t>详解</a:t>
            </a:r>
            <a:r>
              <a:rPr lang="zh-CN" altLang="en-US" sz="1200" b="0" i="0" kern="1200" dirty="0">
                <a:solidFill>
                  <a:schemeClr val="tx1"/>
                </a:solidFill>
                <a:effectLst/>
                <a:latin typeface="+mn-lt"/>
                <a:ea typeface="+mn-ea"/>
                <a:cs typeface="+mn-cs"/>
              </a:rPr>
              <a:t>），有了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，任何数组形式的</a:t>
            </a:r>
            <a:r>
              <a:rPr lang="en-US" altLang="zh-CN" sz="1200" b="0" i="0" kern="1200" dirty="0">
                <a:solidFill>
                  <a:schemeClr val="tx1"/>
                </a:solidFill>
                <a:effectLst/>
                <a:latin typeface="+mn-lt"/>
                <a:ea typeface="+mn-ea"/>
                <a:cs typeface="+mn-cs"/>
              </a:rPr>
              <a:t>GL</a:t>
            </a:r>
            <a:r>
              <a:rPr lang="zh-CN" altLang="en-US" sz="1200" b="0" i="0" kern="1200" dirty="0">
                <a:solidFill>
                  <a:schemeClr val="tx1"/>
                </a:solidFill>
                <a:effectLst/>
                <a:latin typeface="+mn-lt"/>
                <a:ea typeface="+mn-ea"/>
                <a:cs typeface="+mn-cs"/>
              </a:rPr>
              <a:t>函数调用都会添加到</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的绘制列表当中（直到解除</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绑定），当需要绘制的时候，我们仅需要重新绑定</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，那么之前创建的绘制列表将会重新激活，使得绘制代码更加简洁。</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glBufferData</a:t>
            </a:r>
            <a:r>
              <a:rPr lang="zh-CN" altLang="en-US" sz="1200" b="0" i="0" kern="1200" dirty="0">
                <a:solidFill>
                  <a:schemeClr val="tx1"/>
                </a:solidFill>
                <a:effectLst/>
                <a:latin typeface="+mn-lt"/>
                <a:ea typeface="+mn-ea"/>
                <a:cs typeface="+mn-cs"/>
              </a:rPr>
              <a:t>用于向</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传递数据：第二个参数表示数据的大小，第三个参数表示指向数据的指针；</a:t>
            </a:r>
          </a:p>
          <a:p>
            <a:r>
              <a:rPr lang="en-US" altLang="zh-CN" sz="1200" b="0" i="0" kern="1200" dirty="0" err="1">
                <a:solidFill>
                  <a:schemeClr val="tx1"/>
                </a:solidFill>
                <a:effectLst/>
                <a:latin typeface="+mn-lt"/>
                <a:ea typeface="+mn-ea"/>
                <a:cs typeface="+mn-cs"/>
              </a:rPr>
              <a:t>glVertexAttribPointer</a:t>
            </a:r>
            <a:r>
              <a:rPr lang="zh-CN" altLang="en-US" sz="1200" b="0" i="0" kern="1200" dirty="0">
                <a:solidFill>
                  <a:schemeClr val="tx1"/>
                </a:solidFill>
                <a:effectLst/>
                <a:latin typeface="+mn-lt"/>
                <a:ea typeface="+mn-ea"/>
                <a:cs typeface="+mn-cs"/>
              </a:rPr>
              <a:t>用于将顶点着色器中的</a:t>
            </a:r>
            <a:r>
              <a:rPr lang="en-US" altLang="zh-CN" sz="1200" b="0" i="0" kern="1200" dirty="0">
                <a:solidFill>
                  <a:schemeClr val="tx1"/>
                </a:solidFill>
                <a:effectLst/>
                <a:latin typeface="+mn-lt"/>
                <a:ea typeface="+mn-ea"/>
                <a:cs typeface="+mn-cs"/>
              </a:rPr>
              <a:t>attribute</a:t>
            </a:r>
            <a:r>
              <a:rPr lang="zh-CN" altLang="en-US" sz="1200" b="0" i="0" kern="1200" dirty="0">
                <a:solidFill>
                  <a:schemeClr val="tx1"/>
                </a:solidFill>
                <a:effectLst/>
                <a:latin typeface="+mn-lt"/>
                <a:ea typeface="+mn-ea"/>
                <a:cs typeface="+mn-cs"/>
              </a:rPr>
              <a:t>变量与</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进行绑定：第一个参数表示属性的位置，第二个参数表示分量的个数，第三个参数表示数据类型，第四个参数表示是否归一化，第五个参数表示连续顶点属性之间的偏移量，第六个参数表示组件的第一个分量在对应的数组顶点属性中的偏移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可以把</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理解成一个数据区域，这里面存放了渲染所需要的一切信息。但需要注意的是，数据在</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里面的时候，</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是并不知道这里面的每个数据所代表的具体含义的，只是一堆数值罢了。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可以定义一种格式说，我每次只取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x,y,z</a:t>
            </a:r>
            <a:r>
              <a:rPr lang="zh-CN" altLang="en-US" sz="1200" b="0" i="0" kern="1200" dirty="0">
                <a:solidFill>
                  <a:schemeClr val="tx1"/>
                </a:solidFill>
                <a:effectLst/>
                <a:latin typeface="+mn-lt"/>
                <a:ea typeface="+mn-ea"/>
                <a:cs typeface="+mn-cs"/>
              </a:rPr>
              <a:t>的值；也可以定义一种格式说，每次只取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的值。这样我们就可以在渲染的时候，绑定不同的</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，实现按照不同的格式将</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里面的东西渲染出来。</a:t>
            </a:r>
          </a:p>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4</a:t>
            </a:fld>
            <a:endParaRPr lang="zh-CN" altLang="en-US"/>
          </a:p>
        </p:txBody>
      </p:sp>
    </p:spTree>
    <p:extLst>
      <p:ext uri="{BB962C8B-B14F-4D97-AF65-F5344CB8AC3E}">
        <p14:creationId xmlns:p14="http://schemas.microsoft.com/office/powerpoint/2010/main" val="201127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5</a:t>
            </a:fld>
            <a:endParaRPr lang="zh-CN" altLang="en-US"/>
          </a:p>
        </p:txBody>
      </p:sp>
    </p:spTree>
    <p:extLst>
      <p:ext uri="{BB962C8B-B14F-4D97-AF65-F5344CB8AC3E}">
        <p14:creationId xmlns:p14="http://schemas.microsoft.com/office/powerpoint/2010/main" val="2020347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kern="1200" dirty="0">
                <a:solidFill>
                  <a:schemeClr val="tx1"/>
                </a:solidFill>
                <a:effectLst/>
                <a:latin typeface="+mn-lt"/>
                <a:ea typeface="+mn-ea"/>
                <a:cs typeface="+mn-cs"/>
              </a:rPr>
              <a:t>Φ</a:t>
            </a:r>
            <a:r>
              <a:rPr lang="zh-CN" altLang="en-US"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phi</a:t>
            </a:r>
            <a:r>
              <a:rPr lang="zh-CN" altLang="en-US" sz="1200" kern="1200" dirty="0">
                <a:solidFill>
                  <a:schemeClr val="tx1"/>
                </a:solidFill>
                <a:effectLst/>
                <a:latin typeface="+mn-lt"/>
                <a:ea typeface="+mn-ea"/>
                <a:cs typeface="+mn-cs"/>
              </a:rPr>
              <a:t>  </a:t>
            </a:r>
            <a:r>
              <a:rPr lang="en-US" dirty="0">
                <a:effectLst/>
              </a:rPr>
              <a:t>/</a:t>
            </a:r>
            <a:r>
              <a:rPr lang="en-US" dirty="0" err="1">
                <a:effectLst/>
              </a:rPr>
              <a:t>faɪ</a:t>
            </a:r>
            <a:r>
              <a:rPr lang="en-US" dirty="0">
                <a:effectLst/>
              </a:rPr>
              <a:t>/</a:t>
            </a:r>
          </a:p>
          <a:p>
            <a:pPr marL="0" marR="0" indent="0" algn="l" defTabSz="914400" rtl="0" eaLnBrk="1" fontAlgn="auto" latinLnBrk="0" hangingPunct="1">
              <a:lnSpc>
                <a:spcPct val="100000"/>
              </a:lnSpc>
              <a:spcBef>
                <a:spcPts val="0"/>
              </a:spcBef>
              <a:spcAft>
                <a:spcPts val="0"/>
              </a:spcAft>
              <a:buClrTx/>
              <a:buSzTx/>
              <a:buFontTx/>
              <a:buNone/>
              <a:tabLst/>
              <a:defRPr/>
            </a:pPr>
            <a:r>
              <a:rPr lang="el-GR" sz="1200" b="0" i="0" kern="1200" dirty="0">
                <a:solidFill>
                  <a:schemeClr val="tx1"/>
                </a:solidFill>
                <a:effectLst/>
                <a:latin typeface="+mn-lt"/>
                <a:ea typeface="+mn-ea"/>
                <a:cs typeface="+mn-cs"/>
              </a:rPr>
              <a:t>Ψ</a:t>
            </a:r>
            <a:r>
              <a:rPr lang="zh-CN" altLang="en-US"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psi</a:t>
            </a:r>
            <a:r>
              <a:rPr lang="zh-CN" altLang="en-US" sz="1200" kern="1200" dirty="0">
                <a:solidFill>
                  <a:schemeClr val="tx1"/>
                </a:solidFill>
                <a:effectLst/>
                <a:latin typeface="+mn-lt"/>
                <a:ea typeface="+mn-ea"/>
                <a:cs typeface="+mn-cs"/>
              </a:rPr>
              <a:t> </a:t>
            </a:r>
            <a:r>
              <a:rPr lang="en-US" dirty="0">
                <a:effectLst/>
              </a:rPr>
              <a:t>/</a:t>
            </a:r>
            <a:r>
              <a:rPr lang="en-US" dirty="0" err="1">
                <a:effectLst/>
              </a:rPr>
              <a:t>psaɪ</a:t>
            </a:r>
            <a:r>
              <a:rPr lang="en-US" dirty="0">
                <a:effectLst/>
              </a:rPr>
              <a: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83</a:t>
            </a:fld>
            <a:endParaRPr lang="zh-CN" altLang="en-US"/>
          </a:p>
        </p:txBody>
      </p:sp>
    </p:spTree>
    <p:extLst>
      <p:ext uri="{BB962C8B-B14F-4D97-AF65-F5344CB8AC3E}">
        <p14:creationId xmlns:p14="http://schemas.microsoft.com/office/powerpoint/2010/main" val="3617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BE93B95-C703-CD4C-B49F-E1CD62379AD1}" type="datetime1">
              <a:rPr lang="en-US" altLang="zh-CN" smtClean="0"/>
              <a:t>12/11/23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A81147-639A-1645-AB65-BD692A4B0E54}" type="datetime1">
              <a:rPr lang="en-US" altLang="zh-CN" smtClean="0"/>
              <a:t>12/11/23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ADA74F4-7A2A-464D-AD92-27658FAA9AEC}" type="datetime1">
              <a:rPr lang="en-US" altLang="zh-CN" smtClean="0"/>
              <a:t>12/11/23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D698B4-4B2D-654A-B790-9D28830F66D1}" type="datetime1">
              <a:rPr lang="en-US" altLang="zh-CN" smtClean="0"/>
              <a:t>12/11/23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CC563D-8133-5F4C-88A4-D8B7B49EC82F}" type="datetime1">
              <a:rPr lang="en-US" altLang="zh-CN" smtClean="0"/>
              <a:t>12/11/23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32F789E-5532-C44B-BE37-3720379333A3}" type="datetime1">
              <a:rPr lang="en-US" altLang="zh-CN" smtClean="0"/>
              <a:t>12/11/23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0C4CE90-35DF-714E-A54B-1616793996EF}" type="datetime1">
              <a:rPr lang="en-US" altLang="zh-CN" smtClean="0"/>
              <a:t>12/11/23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4CB29BE-C124-6E4B-9540-86B6226EA005}" type="datetime1">
              <a:rPr lang="en-US" altLang="zh-CN" smtClean="0"/>
              <a:t>12/11/23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54D0E-4541-D041-AAF9-9DC55280BABC}" type="datetime1">
              <a:rPr lang="en-US" altLang="zh-CN" smtClean="0"/>
              <a:t>12/11/23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38121E4-0B7D-5B4D-A93A-4D6BDC0EFBD5}" type="datetime1">
              <a:rPr lang="en-US" altLang="zh-CN" smtClean="0"/>
              <a:t>12/11/23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28477D0-6F70-944E-B052-F3A5D9F888C2}" type="datetime1">
              <a:rPr lang="en-US" altLang="zh-CN" smtClean="0"/>
              <a:t>12/11/23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0783800F-2EDC-054D-B04D-A89CE5DA3858}" type="datetime1">
              <a:rPr lang="en-US" altLang="zh-CN" smtClean="0"/>
              <a:t>12/11/23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7835710" y="144689"/>
            <a:ext cx="1355499"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VCC@SZU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0.png"/><Relationship Id="rId7"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bin"/><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0.png"/></Relationships>
</file>

<file path=ppt/slides/_rels/slide23.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NULL"/><Relationship Id="rId7"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image" Target="../media/image42.wmf"/><Relationship Id="rId5" Type="http://schemas.openxmlformats.org/officeDocument/2006/relationships/oleObject" Target="../embeddings/oleObject2.bin"/><Relationship Id="rId4"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image" Target="../media/image48.emf"/></Relationships>
</file>

<file path=ppt/slides/_rels/slide2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2.emf"/><Relationship Id="rId4" Type="http://schemas.openxmlformats.org/officeDocument/2006/relationships/image" Target="../media/image51.emf"/></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eg"/><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oleObject" Target="../embeddings/oleObject5.bin"/><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oleObject" Target="../embeddings/oleObject6.bin"/><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3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500.png"/><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74.emf"/><Relationship Id="rId1" Type="http://schemas.openxmlformats.org/officeDocument/2006/relationships/slideLayout" Target="../slideLayouts/slideLayout2.xml"/><Relationship Id="rId5" Type="http://schemas.openxmlformats.org/officeDocument/2006/relationships/image" Target="../media/image76.emf"/><Relationship Id="rId4" Type="http://schemas.openxmlformats.org/officeDocument/2006/relationships/image" Target="../media/image75.emf"/></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7.emf"/><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4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87.emf"/><Relationship Id="rId12" Type="http://schemas.openxmlformats.org/officeDocument/2006/relationships/image" Target="../media/image93.png"/><Relationship Id="rId2" Type="http://schemas.openxmlformats.org/officeDocument/2006/relationships/image" Target="../media/image86.emf"/><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92.emf"/><Relationship Id="rId11" Type="http://schemas.openxmlformats.org/officeDocument/2006/relationships/image" Target="../media/image430.png"/><Relationship Id="rId5" Type="http://schemas.openxmlformats.org/officeDocument/2006/relationships/image" Target="../media/image91.emf"/><Relationship Id="rId15" Type="http://schemas.openxmlformats.org/officeDocument/2006/relationships/image" Target="../media/image44.png"/><Relationship Id="rId10" Type="http://schemas.openxmlformats.org/officeDocument/2006/relationships/image" Target="../media/image42.png"/><Relationship Id="rId4" Type="http://schemas.openxmlformats.org/officeDocument/2006/relationships/image" Target="../media/image90.emf"/><Relationship Id="rId1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09.emf"/><Relationship Id="rId2" Type="http://schemas.openxmlformats.org/officeDocument/2006/relationships/image" Target="../media/image104.emf"/><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slides/_rels/slide5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111.emf"/><Relationship Id="rId5" Type="http://schemas.openxmlformats.org/officeDocument/2006/relationships/image" Target="../media/image114.emf"/><Relationship Id="rId4" Type="http://schemas.openxmlformats.org/officeDocument/2006/relationships/image" Target="../media/image113.emf"/></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emf"/><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56.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120.png"/><Relationship Id="rId4" Type="http://schemas.openxmlformats.org/officeDocument/2006/relationships/image" Target="../media/image11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Shading" TargetMode="External"/><Relationship Id="rId7" Type="http://schemas.openxmlformats.org/officeDocument/2006/relationships/image" Target="../media/image122.emf"/><Relationship Id="rId2" Type="http://schemas.openxmlformats.org/officeDocument/2006/relationships/image" Target="../media/image118.emf"/><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61.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2.xml"/><Relationship Id="rId4" Type="http://schemas.openxmlformats.org/officeDocument/2006/relationships/image" Target="../media/image128.jpeg"/></Relationships>
</file>

<file path=ppt/slides/_rels/slide62.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slideLayout" Target="../slideLayouts/slideLayout2.xml"/><Relationship Id="rId5" Type="http://schemas.openxmlformats.org/officeDocument/2006/relationships/image" Target="../media/image128.jpeg"/><Relationship Id="rId4" Type="http://schemas.openxmlformats.org/officeDocument/2006/relationships/image" Target="../media/image131.emf"/></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20.png"/><Relationship Id="rId7" Type="http://schemas.openxmlformats.org/officeDocument/2006/relationships/image" Target="../media/image73.emf"/><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76.emf"/><Relationship Id="rId11" Type="http://schemas.openxmlformats.org/officeDocument/2006/relationships/image" Target="../media/image67.png"/><Relationship Id="rId5" Type="http://schemas.openxmlformats.org/officeDocument/2006/relationships/image" Target="../media/image134.emf"/><Relationship Id="rId10" Type="http://schemas.openxmlformats.org/officeDocument/2006/relationships/image" Target="../media/image66.png"/><Relationship Id="rId4" Type="http://schemas.openxmlformats.org/officeDocument/2006/relationships/image" Target="../media/image133.emf"/><Relationship Id="rId9"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emf"/><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emf"/><Relationship Id="rId5" Type="http://schemas.openxmlformats.org/officeDocument/2006/relationships/image" Target="../media/image13.png"/><Relationship Id="rId10" Type="http://schemas.openxmlformats.org/officeDocument/2006/relationships/image" Target="../media/image18.emf"/><Relationship Id="rId4" Type="http://schemas.openxmlformats.org/officeDocument/2006/relationships/image" Target="../media/image12.jpeg"/><Relationship Id="rId9" Type="http://schemas.openxmlformats.org/officeDocument/2006/relationships/image" Target="../media/image17.jpeg"/></Relationships>
</file>

<file path=ppt/slides/_rels/slide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2.jpeg"/><Relationship Id="rId7" Type="http://schemas.openxmlformats.org/officeDocument/2006/relationships/image" Target="../media/image20.jpeg"/><Relationship Id="rId12" Type="http://schemas.openxmlformats.org/officeDocument/2006/relationships/image" Target="../media/image17.jpeg"/><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54.jpeg"/></Relationships>
</file>

<file path=ppt/slides/_rels/slide8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410.png"/><Relationship Id="rId1" Type="http://schemas.openxmlformats.org/officeDocument/2006/relationships/slideLayout" Target="../slideLayouts/slideLayout2.xml"/><Relationship Id="rId5" Type="http://schemas.openxmlformats.org/officeDocument/2006/relationships/image" Target="../media/image1400.png"/><Relationship Id="rId4" Type="http://schemas.openxmlformats.org/officeDocument/2006/relationships/image" Target="../media/image158.png"/></Relationships>
</file>

<file path=ppt/slides/_rels/slide87.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56.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jpe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3.jpg"/><Relationship Id="rId1" Type="http://schemas.openxmlformats.org/officeDocument/2006/relationships/slideLayout" Target="../slideLayouts/slideLayout1.xml"/><Relationship Id="rId5" Type="http://schemas.openxmlformats.org/officeDocument/2006/relationships/image" Target="../media/image165.jpg"/><Relationship Id="rId4" Type="http://schemas.openxmlformats.org/officeDocument/2006/relationships/image" Target="../media/image16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图片 10">
            <a:extLst>
              <a:ext uri="{FF2B5EF4-FFF2-40B4-BE49-F238E27FC236}">
                <a16:creationId xmlns:a16="http://schemas.microsoft.com/office/drawing/2014/main" id="{EC536011-87A5-B444-BA98-187275AB53D5}"/>
              </a:ext>
            </a:extLst>
          </p:cNvPr>
          <p:cNvPicPr>
            <a:picLocks noChangeAspect="1"/>
          </p:cNvPicPr>
          <p:nvPr/>
        </p:nvPicPr>
        <p:blipFill>
          <a:blip r:embed="rId4"/>
          <a:stretch>
            <a:fillRect/>
          </a:stretch>
        </p:blipFill>
        <p:spPr>
          <a:xfrm>
            <a:off x="199988" y="207807"/>
            <a:ext cx="972064" cy="972064"/>
          </a:xfrm>
          <a:prstGeom prst="rect">
            <a:avLst/>
          </a:prstGeom>
        </p:spPr>
      </p:pic>
      <p:pic>
        <p:nvPicPr>
          <p:cNvPr id="9" name="图片 2">
            <a:extLst>
              <a:ext uri="{FF2B5EF4-FFF2-40B4-BE49-F238E27FC236}">
                <a16:creationId xmlns:a16="http://schemas.microsoft.com/office/drawing/2014/main" id="{AA8B40DF-89B6-8C4C-9C9C-05DE2CE16639}"/>
              </a:ext>
            </a:extLst>
          </p:cNvPr>
          <p:cNvPicPr>
            <a:picLocks noChangeAspect="1"/>
          </p:cNvPicPr>
          <p:nvPr/>
        </p:nvPicPr>
        <p:blipFill>
          <a:blip r:embed="rId5"/>
          <a:stretch>
            <a:fillRect/>
          </a:stretch>
        </p:blipFill>
        <p:spPr>
          <a:xfrm>
            <a:off x="1155576" y="3086551"/>
            <a:ext cx="7156402" cy="539088"/>
          </a:xfrm>
          <a:prstGeom prst="rect">
            <a:avLst/>
          </a:prstGeom>
        </p:spPr>
      </p:pic>
      <p:sp>
        <p:nvSpPr>
          <p:cNvPr id="12" name="文本框 3">
            <a:extLst>
              <a:ext uri="{FF2B5EF4-FFF2-40B4-BE49-F238E27FC236}">
                <a16:creationId xmlns:a16="http://schemas.microsoft.com/office/drawing/2014/main" id="{1AE125A4-7F98-FB49-9B3E-893E3A02D5D6}"/>
              </a:ext>
            </a:extLst>
          </p:cNvPr>
          <p:cNvSpPr txBox="1"/>
          <p:nvPr/>
        </p:nvSpPr>
        <p:spPr>
          <a:xfrm>
            <a:off x="1287380" y="1688450"/>
            <a:ext cx="7109639" cy="1477328"/>
          </a:xfrm>
          <a:prstGeom prst="rect">
            <a:avLst/>
          </a:prstGeom>
          <a:noFill/>
        </p:spPr>
        <p:txBody>
          <a:bodyPr wrap="none" rtlCol="0">
            <a:spAutoFit/>
          </a:bodyPr>
          <a:lstStyle/>
          <a:p>
            <a:r>
              <a:rPr lang="zh-CN" altLang="en-US" sz="9000" b="1" dirty="0">
                <a:solidFill>
                  <a:srgbClr val="94003F"/>
                </a:solidFill>
                <a:latin typeface="微软雅黑" panose="020B0503020204020204" pitchFamily="34" charset="-122"/>
                <a:ea typeface="微软雅黑" panose="020B0503020204020204" pitchFamily="34" charset="-122"/>
              </a:rPr>
              <a:t>计算机图形学</a:t>
            </a:r>
          </a:p>
        </p:txBody>
      </p:sp>
      <p:sp>
        <p:nvSpPr>
          <p:cNvPr id="13" name="矩形 6">
            <a:extLst>
              <a:ext uri="{FF2B5EF4-FFF2-40B4-BE49-F238E27FC236}">
                <a16:creationId xmlns:a16="http://schemas.microsoft.com/office/drawing/2014/main" id="{BE9BD46E-A407-9843-B3A9-526CC6CE3177}"/>
              </a:ext>
            </a:extLst>
          </p:cNvPr>
          <p:cNvSpPr/>
          <p:nvPr/>
        </p:nvSpPr>
        <p:spPr>
          <a:xfrm>
            <a:off x="3711120" y="4100410"/>
            <a:ext cx="2262158" cy="923330"/>
          </a:xfrm>
          <a:prstGeom prst="rect">
            <a:avLst/>
          </a:prstGeom>
        </p:spPr>
        <p:txBody>
          <a:bodyPr wrap="none">
            <a:spAutoFit/>
          </a:bodyPr>
          <a:lstStyle/>
          <a:p>
            <a:pPr algn="ctr"/>
            <a:r>
              <a:rPr lang="zh-CN" altLang="en-US" sz="5400" dirty="0">
                <a:latin typeface="叶根友刀锋黑草" panose="02010601030101010101" pitchFamily="2" charset="-122"/>
                <a:ea typeface="叶根友刀锋黑草" panose="02010601030101010101" pitchFamily="2" charset="-122"/>
              </a:rPr>
              <a:t>胡瑞珍</a:t>
            </a:r>
          </a:p>
        </p:txBody>
      </p:sp>
      <p:pic>
        <p:nvPicPr>
          <p:cNvPr id="14" name="Picture 13">
            <a:extLst>
              <a:ext uri="{FF2B5EF4-FFF2-40B4-BE49-F238E27FC236}">
                <a16:creationId xmlns:a16="http://schemas.microsoft.com/office/drawing/2014/main" id="{117BB2A8-0659-3540-A1E1-E385A9ABE6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6282" y="207808"/>
            <a:ext cx="972064" cy="972064"/>
          </a:xfrm>
          <a:prstGeom prst="rect">
            <a:avLst/>
          </a:prstGeom>
        </p:spPr>
      </p:pic>
    </p:spTree>
    <p:extLst>
      <p:ext uri="{BB962C8B-B14F-4D97-AF65-F5344CB8AC3E}">
        <p14:creationId xmlns:p14="http://schemas.microsoft.com/office/powerpoint/2010/main" val="2791188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a:t>
            </a:r>
            <a:r>
              <a:rPr lang="en-US" altLang="zh-CN" dirty="0"/>
              <a:t>-</a:t>
            </a:r>
            <a:r>
              <a:rPr lang="zh-CN" altLang="en-US" dirty="0"/>
              <a:t>视变换</a:t>
            </a:r>
          </a:p>
        </p:txBody>
      </p:sp>
      <p:sp>
        <p:nvSpPr>
          <p:cNvPr id="3" name="Content Placeholder 2"/>
          <p:cNvSpPr>
            <a:spLocks noGrp="1"/>
          </p:cNvSpPr>
          <p:nvPr>
            <p:ph idx="1"/>
          </p:nvPr>
        </p:nvSpPr>
        <p:spPr/>
        <p:txBody>
          <a:bodyPr>
            <a:normAutofit/>
          </a:bodyPr>
          <a:lstStyle/>
          <a:p>
            <a:r>
              <a:rPr lang="zh-CN" altLang="en-US" sz="2400" dirty="0"/>
              <a:t>目标：</a:t>
            </a:r>
            <a:endParaRPr lang="en-US" altLang="zh-CN" sz="2400" dirty="0"/>
          </a:p>
          <a:p>
            <a:pPr lvl="1"/>
            <a:r>
              <a:rPr lang="zh-CN" altLang="en-US" sz="1800" dirty="0">
                <a:solidFill>
                  <a:srgbClr val="0000FF"/>
                </a:solidFill>
              </a:rPr>
              <a:t>确定几何对象和相机的相对位置关系</a:t>
            </a:r>
            <a:endParaRPr lang="en-US" altLang="zh-CN" sz="1800" dirty="0">
              <a:solidFill>
                <a:srgbClr val="0000FF"/>
              </a:solidFill>
            </a:endParaRPr>
          </a:p>
          <a:p>
            <a:endParaRPr lang="en-US" altLang="zh-CN" sz="2400" dirty="0"/>
          </a:p>
          <a:p>
            <a:r>
              <a:rPr lang="zh-CN" altLang="en-US" sz="2400" dirty="0"/>
              <a:t>方式：</a:t>
            </a:r>
            <a:endParaRPr lang="en-US" altLang="zh-CN" sz="2400" dirty="0"/>
          </a:p>
          <a:p>
            <a:pPr lvl="1"/>
            <a:r>
              <a:rPr lang="zh-CN" altLang="en-US" sz="1800" dirty="0">
                <a:solidFill>
                  <a:srgbClr val="0000FF"/>
                </a:solidFill>
              </a:rPr>
              <a:t>通过标架之间的变换实现</a:t>
            </a:r>
            <a:endParaRPr lang="en-US" sz="1800" dirty="0">
              <a:solidFill>
                <a:srgbClr val="0000FF"/>
              </a:solidFill>
            </a:endParaRPr>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10</a:t>
            </a:fld>
            <a:endParaRPr lang="zh-CN" altLang="en-US" dirty="0"/>
          </a:p>
        </p:txBody>
      </p:sp>
      <p:pic>
        <p:nvPicPr>
          <p:cNvPr id="5" name="图片 5"/>
          <p:cNvPicPr>
            <a:picLocks noChangeAspect="1"/>
          </p:cNvPicPr>
          <p:nvPr/>
        </p:nvPicPr>
        <p:blipFill>
          <a:blip r:embed="rId2"/>
          <a:stretch>
            <a:fillRect/>
          </a:stretch>
        </p:blipFill>
        <p:spPr>
          <a:xfrm>
            <a:off x="1382312" y="4031912"/>
            <a:ext cx="2045672" cy="1827208"/>
          </a:xfrm>
          <a:prstGeom prst="rect">
            <a:avLst/>
          </a:prstGeom>
        </p:spPr>
      </p:pic>
      <p:pic>
        <p:nvPicPr>
          <p:cNvPr id="6" name="图片 6"/>
          <p:cNvPicPr>
            <a:picLocks noChangeAspect="1"/>
          </p:cNvPicPr>
          <p:nvPr/>
        </p:nvPicPr>
        <p:blipFill rotWithShape="1">
          <a:blip r:embed="rId3"/>
          <a:srcRect b="5069"/>
          <a:stretch/>
        </p:blipFill>
        <p:spPr>
          <a:xfrm>
            <a:off x="5177994" y="2959301"/>
            <a:ext cx="2533014" cy="2899819"/>
          </a:xfrm>
          <a:prstGeom prst="rect">
            <a:avLst/>
          </a:prstGeom>
        </p:spPr>
      </p:pic>
      <p:sp>
        <p:nvSpPr>
          <p:cNvPr id="7" name="文本框 7"/>
          <p:cNvSpPr txBox="1"/>
          <p:nvPr/>
        </p:nvSpPr>
        <p:spPr>
          <a:xfrm>
            <a:off x="1953742" y="6035212"/>
            <a:ext cx="902811"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初始标架</a:t>
            </a:r>
          </a:p>
        </p:txBody>
      </p:sp>
      <p:sp>
        <p:nvSpPr>
          <p:cNvPr id="8" name="文本框 8"/>
          <p:cNvSpPr txBox="1"/>
          <p:nvPr/>
        </p:nvSpPr>
        <p:spPr>
          <a:xfrm>
            <a:off x="5903327" y="6035212"/>
            <a:ext cx="1082348"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变换后标架</a:t>
            </a:r>
          </a:p>
        </p:txBody>
      </p:sp>
    </p:spTree>
    <p:extLst>
      <p:ext uri="{BB962C8B-B14F-4D97-AF65-F5344CB8AC3E}">
        <p14:creationId xmlns:p14="http://schemas.microsoft.com/office/powerpoint/2010/main" val="121376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431266" y="1842882"/>
            <a:ext cx="5187801" cy="2208797"/>
          </a:xfrm>
          <a:prstGeom prst="rect">
            <a:avLst/>
          </a:prstGeom>
        </p:spPr>
      </p:pic>
      <p:sp>
        <p:nvSpPr>
          <p:cNvPr id="2" name="标题 1"/>
          <p:cNvSpPr>
            <a:spLocks noGrp="1"/>
          </p:cNvSpPr>
          <p:nvPr>
            <p:ph type="title"/>
          </p:nvPr>
        </p:nvSpPr>
        <p:spPr/>
        <p:txBody>
          <a:bodyPr/>
          <a:lstStyle/>
          <a:p>
            <a:r>
              <a:rPr lang="en-US" altLang="zh-CN" dirty="0"/>
              <a:t>OpenGL</a:t>
            </a:r>
            <a:r>
              <a:rPr lang="zh-CN" altLang="en-US" dirty="0"/>
              <a:t>中的标架</a:t>
            </a:r>
          </a:p>
        </p:txBody>
      </p:sp>
      <p:sp>
        <p:nvSpPr>
          <p:cNvPr id="3" name="内容占位符 2"/>
          <p:cNvSpPr>
            <a:spLocks noGrp="1"/>
          </p:cNvSpPr>
          <p:nvPr>
            <p:ph idx="1"/>
          </p:nvPr>
        </p:nvSpPr>
        <p:spPr>
          <a:xfrm>
            <a:off x="628650" y="1316830"/>
            <a:ext cx="7886700" cy="5067037"/>
          </a:xfrm>
        </p:spPr>
        <p:txBody>
          <a:bodyPr>
            <a:normAutofit/>
          </a:bodyPr>
          <a:lstStyle/>
          <a:p>
            <a:r>
              <a:rPr lang="en-US" altLang="zh-CN" sz="2400" dirty="0"/>
              <a:t>OpenGL</a:t>
            </a:r>
            <a:r>
              <a:rPr lang="zh-CN" altLang="en-US" sz="2400" dirty="0"/>
              <a:t>固定管线中的</a:t>
            </a:r>
            <a:r>
              <a:rPr lang="en-US" altLang="zh-CN" sz="2400" dirty="0"/>
              <a:t>6</a:t>
            </a:r>
            <a:r>
              <a:rPr lang="zh-CN" altLang="en-US" sz="2400" dirty="0"/>
              <a:t>个标架</a:t>
            </a:r>
            <a:r>
              <a:rPr lang="en-US" altLang="zh-CN" sz="2400" dirty="0"/>
              <a:t>:</a:t>
            </a:r>
            <a:endParaRPr lang="en-US" altLang="zh-CN" sz="1800" dirty="0"/>
          </a:p>
          <a:p>
            <a:pPr lvl="1">
              <a:buClr>
                <a:schemeClr val="tx1"/>
              </a:buClr>
            </a:pPr>
            <a:r>
              <a:rPr lang="zh-CN" altLang="en-US" sz="1800" dirty="0">
                <a:solidFill>
                  <a:srgbClr val="00B0F0"/>
                </a:solidFill>
              </a:rPr>
              <a:t>模型坐标系</a:t>
            </a:r>
          </a:p>
          <a:p>
            <a:pPr lvl="1">
              <a:buClr>
                <a:schemeClr val="tx1"/>
              </a:buClr>
            </a:pPr>
            <a:r>
              <a:rPr lang="zh-CN" altLang="en-US" sz="1800" dirty="0">
                <a:solidFill>
                  <a:srgbClr val="FF91C8"/>
                </a:solidFill>
              </a:rPr>
              <a:t>世界坐标系</a:t>
            </a:r>
          </a:p>
          <a:p>
            <a:pPr lvl="1">
              <a:buClr>
                <a:schemeClr val="tx1"/>
              </a:buClr>
            </a:pPr>
            <a:r>
              <a:rPr lang="zh-CN" altLang="en-US" sz="1800" dirty="0">
                <a:solidFill>
                  <a:srgbClr val="00B050"/>
                </a:solidFill>
              </a:rPr>
              <a:t>相机坐标系</a:t>
            </a:r>
          </a:p>
          <a:p>
            <a:pPr lvl="1">
              <a:buClr>
                <a:schemeClr val="tx1"/>
              </a:buClr>
            </a:pPr>
            <a:r>
              <a:rPr lang="zh-CN" altLang="en-US" sz="1800" dirty="0"/>
              <a:t>裁剪坐标系</a:t>
            </a:r>
            <a:endParaRPr lang="en-US" altLang="zh-CN" sz="1800" dirty="0"/>
          </a:p>
          <a:p>
            <a:pPr lvl="1">
              <a:buClr>
                <a:schemeClr val="tx1"/>
              </a:buClr>
            </a:pPr>
            <a:r>
              <a:rPr lang="zh-CN" altLang="en-US" sz="1800" dirty="0"/>
              <a:t>规范化的设备坐标系</a:t>
            </a:r>
            <a:endParaRPr lang="en-US" altLang="zh-CN" sz="1800" dirty="0"/>
          </a:p>
          <a:p>
            <a:pPr lvl="1">
              <a:buClr>
                <a:schemeClr val="tx1"/>
              </a:buClr>
            </a:pPr>
            <a:r>
              <a:rPr lang="zh-CN" altLang="en-US" sz="1800" dirty="0"/>
              <a:t>屏幕坐标系</a:t>
            </a:r>
            <a:endParaRPr lang="en-US" altLang="zh-CN" sz="1800" dirty="0"/>
          </a:p>
          <a:p>
            <a:pPr lvl="1">
              <a:buClr>
                <a:schemeClr val="tx1"/>
              </a:buClr>
            </a:pPr>
            <a:endParaRPr lang="en-US" altLang="zh-CN" sz="1800" dirty="0"/>
          </a:p>
          <a:p>
            <a:endParaRPr lang="en-US" altLang="zh-CN" sz="2400" dirty="0"/>
          </a:p>
          <a:p>
            <a:r>
              <a:rPr lang="zh-CN" altLang="en-US" sz="2400" dirty="0"/>
              <a:t>标架中的坐标采用</a:t>
            </a:r>
            <a:r>
              <a:rPr lang="zh-CN" altLang="en-US" sz="2400" dirty="0">
                <a:solidFill>
                  <a:srgbClr val="0000FF"/>
                </a:solidFill>
              </a:rPr>
              <a:t>齐次坐标</a:t>
            </a:r>
            <a:r>
              <a:rPr lang="zh-CN" altLang="en-US" sz="2400" dirty="0"/>
              <a:t>表示</a:t>
            </a:r>
            <a:endParaRPr lang="en-US" altLang="zh-CN" sz="2400" dirty="0"/>
          </a:p>
          <a:p>
            <a:r>
              <a:rPr lang="zh-CN" altLang="en-US" sz="2400" dirty="0"/>
              <a:t>标架之间的变换用</a:t>
            </a:r>
            <a:r>
              <a:rPr lang="zh-CN" altLang="en-US" sz="2400" dirty="0">
                <a:solidFill>
                  <a:srgbClr val="0000FF"/>
                </a:solidFill>
              </a:rPr>
              <a:t>仿射变换</a:t>
            </a:r>
            <a:r>
              <a:rPr lang="zh-CN" altLang="en-US" sz="2400" dirty="0"/>
              <a:t>矩阵实现</a:t>
            </a:r>
            <a:endParaRPr lang="en-US" altLang="zh-CN" sz="2400" dirty="0"/>
          </a:p>
          <a:p>
            <a:endParaRPr lang="en-US" altLang="zh-CN" sz="2400" dirty="0"/>
          </a:p>
          <a:p>
            <a:pPr lvl="1">
              <a:buClr>
                <a:schemeClr val="tx1"/>
              </a:buClr>
            </a:pPr>
            <a:endParaRPr lang="en-US" altLang="zh-CN" sz="1800" dirty="0"/>
          </a:p>
          <a:p>
            <a:pPr lvl="1">
              <a:buClr>
                <a:schemeClr val="tx1"/>
              </a:buClr>
            </a:pPr>
            <a:endParaRPr lang="en-US" altLang="zh-CN" sz="1800" dirty="0"/>
          </a:p>
          <a:p>
            <a:pPr marL="0" indent="0">
              <a:buNone/>
            </a:pPr>
            <a:endParaRPr lang="en-US" altLang="zh-CN"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11</a:t>
            </a:fld>
            <a:endParaRPr lang="zh-CN" altLang="en-US"/>
          </a:p>
        </p:txBody>
      </p:sp>
    </p:spTree>
    <p:extLst>
      <p:ext uri="{BB962C8B-B14F-4D97-AF65-F5344CB8AC3E}">
        <p14:creationId xmlns:p14="http://schemas.microsoft.com/office/powerpoint/2010/main" val="144850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点与向量的混淆</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0"/>
                <a:ext cx="7886700" cy="4442947"/>
              </a:xfrm>
            </p:spPr>
            <p:txBody>
              <a:bodyPr>
                <a:normAutofit/>
              </a:bodyPr>
              <a:lstStyle/>
              <a:p>
                <a:r>
                  <a:rPr lang="zh-CN" altLang="en-US" dirty="0"/>
                  <a:t>考虑点与向量</a:t>
                </a:r>
              </a:p>
              <a:p>
                <a:pPr lvl="1">
                  <a:buClr>
                    <a:schemeClr val="tx1"/>
                  </a:buClr>
                </a:pPr>
                <a14:m>
                  <m:oMath xmlns:m="http://schemas.openxmlformats.org/officeDocument/2006/math">
                    <m:r>
                      <a:rPr lang="en-US" altLang="zh-CN" i="1" dirty="0" smtClean="0">
                        <a:latin typeface="Cambria Math" charset="0"/>
                      </a:rPr>
                      <m:t>𝑣</m:t>
                    </m:r>
                    <m:r>
                      <a:rPr lang="en-US" altLang="zh-CN" i="1" dirty="0" smtClean="0">
                        <a:latin typeface="Cambria Math" charset="0"/>
                      </a:rPr>
                      <m:t> = </m:t>
                    </m:r>
                    <m:r>
                      <a:rPr lang="el-GR" altLang="zh-CN" i="1" dirty="0">
                        <a:latin typeface="Cambria Math" charset="0"/>
                      </a:rPr>
                      <m:t>𝛼</m:t>
                    </m:r>
                    <m:r>
                      <a:rPr lang="el-GR" altLang="zh-CN" i="1" baseline="-25000" dirty="0">
                        <a:latin typeface="Cambria Math" charset="0"/>
                      </a:rPr>
                      <m:t>1</m:t>
                    </m:r>
                    <m:r>
                      <a:rPr lang="en-US" altLang="zh-CN" i="1" dirty="0">
                        <a:latin typeface="Cambria Math" charset="0"/>
                      </a:rPr>
                      <m:t>𝑣</m:t>
                    </m:r>
                    <m:r>
                      <a:rPr lang="en-US" altLang="zh-CN" i="1" baseline="-25000" dirty="0">
                        <a:latin typeface="Cambria Math" charset="0"/>
                      </a:rPr>
                      <m:t>1</m:t>
                    </m:r>
                    <m:r>
                      <a:rPr lang="en-US"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 +…+ </m:t>
                    </m:r>
                    <m:r>
                      <a:rPr lang="el-GR" altLang="zh-CN" i="1" dirty="0">
                        <a:latin typeface="Cambria Math" charset="0"/>
                      </a:rPr>
                      <m:t>𝛼</m:t>
                    </m:r>
                    <m:r>
                      <a:rPr lang="en-US" altLang="zh-CN" i="1" baseline="-25000" dirty="0" err="1">
                        <a:latin typeface="Cambria Math" charset="0"/>
                      </a:rPr>
                      <m:t>𝑛</m:t>
                    </m:r>
                    <m:r>
                      <a:rPr lang="en-US" altLang="zh-CN" i="1" dirty="0" err="1">
                        <a:latin typeface="Cambria Math" charset="0"/>
                      </a:rPr>
                      <m:t>𝑣</m:t>
                    </m:r>
                    <m:r>
                      <a:rPr lang="en-US" altLang="zh-CN" i="1" baseline="-25000" dirty="0" err="1">
                        <a:latin typeface="Cambria Math" charset="0"/>
                      </a:rPr>
                      <m:t>𝑛</m:t>
                    </m:r>
                  </m:oMath>
                </a14:m>
                <a:endParaRPr lang="en-US" altLang="zh-CN" baseline="-25000" dirty="0"/>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m:t>
                    </m:r>
                    <m:sSub>
                      <m:sSubPr>
                        <m:ctrlPr>
                          <a:rPr lang="en-US" altLang="zh-CN" b="0" i="1" dirty="0" smtClean="0">
                            <a:latin typeface="Cambria Math" panose="02040503050406030204" pitchFamily="18" charset="0"/>
                          </a:rPr>
                        </m:ctrlPr>
                      </m:sSubPr>
                      <m:e>
                        <m:r>
                          <a:rPr lang="en-US" altLang="zh-CN" b="0" i="1" dirty="0" smtClean="0">
                            <a:latin typeface="Cambria Math" charset="0"/>
                          </a:rPr>
                          <m:t>𝑃</m:t>
                        </m:r>
                      </m:e>
                      <m:sub>
                        <m:r>
                          <a:rPr lang="en-US" altLang="zh-CN" b="0" i="1" dirty="0" smtClean="0">
                            <a:latin typeface="Cambria Math" charset="0"/>
                          </a:rPr>
                          <m:t>0</m:t>
                        </m:r>
                      </m:sub>
                    </m:sSub>
                    <m:r>
                      <a:rPr lang="pt-BR" altLang="zh-CN" i="1" dirty="0" smtClean="0">
                        <a:latin typeface="Cambria Math" charset="0"/>
                      </a:rPr>
                      <m:t>+ </m:t>
                    </m:r>
                    <m:r>
                      <a:rPr lang="pt-BR" altLang="zh-CN" i="1" dirty="0" smtClean="0">
                        <a:latin typeface="Cambria Math" charset="0"/>
                      </a:rPr>
                      <m:t>𝛽</m:t>
                    </m:r>
                    <m:r>
                      <a:rPr lang="pt-BR" altLang="zh-CN" i="1" baseline="-25000" dirty="0">
                        <a:latin typeface="Cambria Math" charset="0"/>
                      </a:rPr>
                      <m:t>1</m:t>
                    </m:r>
                    <m:r>
                      <a:rPr lang="pt-BR" altLang="zh-CN" i="1" dirty="0">
                        <a:latin typeface="Cambria Math" charset="0"/>
                      </a:rPr>
                      <m:t>𝑣</m:t>
                    </m:r>
                    <m:r>
                      <a:rPr lang="pt-BR" altLang="zh-CN" i="1" baseline="-25000" dirty="0">
                        <a:latin typeface="Cambria Math" charset="0"/>
                      </a:rPr>
                      <m:t>1</m:t>
                    </m:r>
                    <m:r>
                      <a:rPr lang="pt-BR" altLang="zh-CN" i="1" dirty="0">
                        <a:latin typeface="Cambria Math" charset="0"/>
                      </a:rPr>
                      <m:t>+ </m:t>
                    </m:r>
                    <m:r>
                      <a:rPr lang="pt-BR" altLang="zh-CN" i="1" dirty="0">
                        <a:latin typeface="Cambria Math" charset="0"/>
                      </a:rPr>
                      <m:t>𝛽</m:t>
                    </m:r>
                    <m:r>
                      <a:rPr lang="pt-BR" altLang="zh-CN" i="1" baseline="-25000" dirty="0">
                        <a:latin typeface="Cambria Math" charset="0"/>
                      </a:rPr>
                      <m:t>2</m:t>
                    </m:r>
                    <m:r>
                      <a:rPr lang="pt-BR" altLang="zh-CN" i="1" dirty="0">
                        <a:latin typeface="Cambria Math" charset="0"/>
                      </a:rPr>
                      <m:t>𝑣</m:t>
                    </m:r>
                    <m:r>
                      <a:rPr lang="pt-BR" altLang="zh-CN" i="1" baseline="-25000" dirty="0">
                        <a:latin typeface="Cambria Math" charset="0"/>
                      </a:rPr>
                      <m:t>2</m:t>
                    </m:r>
                    <m:r>
                      <a:rPr lang="pt-BR" altLang="zh-CN" i="1" dirty="0">
                        <a:latin typeface="Cambria Math" charset="0"/>
                      </a:rPr>
                      <m:t> +…+ </m:t>
                    </m:r>
                    <m:r>
                      <a:rPr lang="pt-BR" altLang="zh-CN" i="1" dirty="0">
                        <a:latin typeface="Cambria Math" charset="0"/>
                      </a:rPr>
                      <m:t>𝛽</m:t>
                    </m:r>
                    <m:r>
                      <a:rPr lang="pt-BR" altLang="zh-CN" i="1" baseline="-25000" dirty="0">
                        <a:latin typeface="Cambria Math" charset="0"/>
                      </a:rPr>
                      <m:t>𝑛</m:t>
                    </m:r>
                    <m:r>
                      <a:rPr lang="pt-BR" altLang="zh-CN" i="1" dirty="0">
                        <a:latin typeface="Cambria Math" charset="0"/>
                      </a:rPr>
                      <m:t>𝑣</m:t>
                    </m:r>
                    <m:r>
                      <a:rPr lang="pt-BR" altLang="zh-CN" i="1" baseline="-25000" dirty="0">
                        <a:latin typeface="Cambria Math" charset="0"/>
                      </a:rPr>
                      <m:t>𝑛</m:t>
                    </m:r>
                  </m:oMath>
                </a14:m>
                <a:endParaRPr lang="pt-BR" altLang="zh-CN" baseline="-25000" dirty="0"/>
              </a:p>
              <a:p>
                <a:pPr lvl="1">
                  <a:buClr>
                    <a:schemeClr val="tx1"/>
                  </a:buClr>
                </a:pPr>
                <a:endParaRPr lang="pt-BR" altLang="zh-CN" baseline="-25000" dirty="0"/>
              </a:p>
              <a:p>
                <a:r>
                  <a:rPr lang="zh-CN" altLang="en-US" dirty="0"/>
                  <a:t>它们看起来具有相似的表示：</a:t>
                </a:r>
                <a:endParaRPr lang="en-US" altLang="zh-CN" sz="2000" baseline="-25000" dirty="0"/>
              </a:p>
              <a:p>
                <a:pPr lvl="1">
                  <a:buClr>
                    <a:schemeClr val="tx1"/>
                  </a:buClr>
                </a:pPr>
                <a14:m>
                  <m:oMath xmlns:m="http://schemas.openxmlformats.org/officeDocument/2006/math">
                    <m:r>
                      <a:rPr lang="pt-BR" altLang="zh-CN" i="1" dirty="0" smtClean="0">
                        <a:latin typeface="Cambria Math" charset="0"/>
                      </a:rPr>
                      <m:t>𝑣</m:t>
                    </m:r>
                    <m:r>
                      <a:rPr lang="pt-BR" altLang="zh-CN" i="1" dirty="0" smtClean="0">
                        <a:latin typeface="Cambria Math" charset="0"/>
                      </a:rPr>
                      <m:t> = [</m:t>
                    </m:r>
                    <m:r>
                      <a:rPr lang="el-GR" altLang="zh-CN" i="1" dirty="0">
                        <a:latin typeface="Cambria Math" charset="0"/>
                      </a:rPr>
                      <m:t>𝛼</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l-GR" altLang="zh-CN" i="1" dirty="0">
                        <a:latin typeface="Cambria Math" charset="0"/>
                      </a:rPr>
                      <m:t> ,…,</m:t>
                    </m:r>
                    <m:r>
                      <a:rPr lang="el-GR" altLang="zh-CN" i="1" dirty="0">
                        <a:latin typeface="Cambria Math" charset="0"/>
                      </a:rPr>
                      <m:t>𝛼</m:t>
                    </m:r>
                    <m:r>
                      <a:rPr lang="pt-BR" altLang="zh-CN" i="1" baseline="-25000" dirty="0">
                        <a:latin typeface="Cambria Math" charset="0"/>
                      </a:rPr>
                      <m:t>𝑛</m:t>
                    </m:r>
                    <m:r>
                      <a:rPr lang="pt-BR" altLang="zh-CN" i="1" dirty="0">
                        <a:latin typeface="Cambria Math" charset="0"/>
                      </a:rPr>
                      <m:t>]</m:t>
                    </m:r>
                    <m:r>
                      <a:rPr lang="pt-BR" altLang="zh-CN" i="1" baseline="30000" dirty="0">
                        <a:latin typeface="Cambria Math" charset="0"/>
                      </a:rPr>
                      <m:t>𝑇</m:t>
                    </m:r>
                  </m:oMath>
                </a14:m>
                <a:endParaRPr lang="pt-BR" altLang="zh-CN" baseline="30000" dirty="0"/>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 [</m:t>
                    </m:r>
                    <m:r>
                      <a:rPr lang="el-GR" altLang="zh-CN" i="1" dirty="0">
                        <a:latin typeface="Cambria Math" charset="0"/>
                      </a:rPr>
                      <m:t>𝛽</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𝛽</m:t>
                    </m:r>
                    <m:r>
                      <a:rPr lang="el-GR" altLang="zh-CN" i="1" baseline="-25000" dirty="0">
                        <a:latin typeface="Cambria Math" charset="0"/>
                      </a:rPr>
                      <m:t>2</m:t>
                    </m:r>
                    <m:r>
                      <a:rPr lang="el-GR" altLang="zh-CN" i="1" dirty="0">
                        <a:latin typeface="Cambria Math" charset="0"/>
                      </a:rPr>
                      <m:t> ,…, </m:t>
                    </m:r>
                    <m:r>
                      <a:rPr lang="el-GR" altLang="zh-CN" i="1" dirty="0">
                        <a:latin typeface="Cambria Math" charset="0"/>
                      </a:rPr>
                      <m:t>𝛽</m:t>
                    </m:r>
                    <m:r>
                      <a:rPr lang="pt-BR" altLang="zh-CN" i="1" baseline="-25000" dirty="0">
                        <a:latin typeface="Cambria Math" charset="0"/>
                      </a:rPr>
                      <m:t>𝑛</m:t>
                    </m:r>
                    <m:r>
                      <a:rPr lang="pt-BR" altLang="zh-CN" i="1" dirty="0">
                        <a:latin typeface="Cambria Math" charset="0"/>
                      </a:rPr>
                      <m:t>]</m:t>
                    </m:r>
                    <m:r>
                      <a:rPr lang="pt-BR" altLang="zh-CN" i="1" baseline="30000" dirty="0">
                        <a:latin typeface="Cambria Math" charset="0"/>
                      </a:rPr>
                      <m:t>𝑇</m:t>
                    </m:r>
                  </m:oMath>
                </a14:m>
                <a:endParaRPr lang="pt-BR" altLang="zh-CN" dirty="0"/>
              </a:p>
              <a:p>
                <a:pPr lvl="1">
                  <a:buClr>
                    <a:schemeClr val="tx1"/>
                  </a:buClr>
                </a:pPr>
                <a:endParaRPr lang="pt-BR" altLang="zh-CN" dirty="0"/>
              </a:p>
              <a:p>
                <a:r>
                  <a:rPr lang="zh-CN" altLang="en-US" dirty="0"/>
                  <a:t>这导致点与向量很容易混淆</a:t>
                </a:r>
                <a:endParaRPr lang="en-US" altLang="zh-CN" sz="2000" baseline="-25000" dirty="0"/>
              </a:p>
              <a:p>
                <a:pPr lvl="1">
                  <a:buClr>
                    <a:schemeClr val="tx1"/>
                  </a:buClr>
                </a:pPr>
                <a:r>
                  <a:rPr lang="zh-CN" altLang="en-US" dirty="0"/>
                  <a:t>解决方案：</a:t>
                </a:r>
                <a:r>
                  <a:rPr lang="zh-CN" altLang="en-US" b="1" dirty="0">
                    <a:solidFill>
                      <a:srgbClr val="00B0F0"/>
                    </a:solidFill>
                  </a:rPr>
                  <a:t>齐次坐标</a:t>
                </a:r>
                <a:endParaRPr lang="pt-BR" altLang="zh-CN" b="1" baseline="30000" dirty="0">
                  <a:solidFill>
                    <a:srgbClr val="00B0F0"/>
                  </a:solidFill>
                </a:endParaRPr>
              </a:p>
              <a:p>
                <a:pPr lvl="1">
                  <a:buClr>
                    <a:schemeClr val="tx1"/>
                  </a:buClr>
                </a:pPr>
                <a14:m>
                  <m:oMath xmlns:m="http://schemas.openxmlformats.org/officeDocument/2006/math">
                    <m:r>
                      <a:rPr lang="pt-BR" altLang="zh-CN" i="1" dirty="0">
                        <a:latin typeface="Cambria Math" charset="0"/>
                      </a:rPr>
                      <m:t>𝑣</m:t>
                    </m:r>
                    <m:r>
                      <a:rPr lang="pt-BR" altLang="zh-CN" i="1" dirty="0">
                        <a:latin typeface="Cambria Math" charset="0"/>
                      </a:rPr>
                      <m:t> = [</m:t>
                    </m:r>
                    <m:r>
                      <a:rPr lang="el-GR" altLang="zh-CN" i="1" dirty="0">
                        <a:latin typeface="Cambria Math" charset="0"/>
                      </a:rPr>
                      <m:t>𝛼</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l-GR" altLang="zh-CN" i="1" dirty="0">
                        <a:latin typeface="Cambria Math" charset="0"/>
                      </a:rPr>
                      <m:t> ,…,</m:t>
                    </m:r>
                    <m:r>
                      <a:rPr lang="el-GR" altLang="zh-CN" i="1" dirty="0">
                        <a:latin typeface="Cambria Math" charset="0"/>
                      </a:rPr>
                      <m:t>𝛼</m:t>
                    </m:r>
                    <m:r>
                      <a:rPr lang="pt-BR" altLang="zh-CN" i="1" baseline="-25000" dirty="0">
                        <a:latin typeface="Cambria Math" charset="0"/>
                      </a:rPr>
                      <m:t>𝑛</m:t>
                    </m:r>
                    <m:r>
                      <a:rPr lang="en-US" altLang="zh-CN" b="0" i="1" dirty="0" smtClean="0">
                        <a:latin typeface="Cambria Math" charset="0"/>
                      </a:rPr>
                      <m:t>,0</m:t>
                    </m:r>
                    <m:r>
                      <a:rPr lang="pt-BR" altLang="zh-CN" i="1" dirty="0">
                        <a:latin typeface="Cambria Math" charset="0"/>
                      </a:rPr>
                      <m:t>]</m:t>
                    </m:r>
                    <m:r>
                      <a:rPr lang="pt-BR" altLang="zh-CN" i="1" baseline="30000" dirty="0">
                        <a:latin typeface="Cambria Math" charset="0"/>
                      </a:rPr>
                      <m:t>𝑇</m:t>
                    </m:r>
                  </m:oMath>
                </a14:m>
                <a:endParaRPr lang="en-US" altLang="zh-CN" i="1" dirty="0">
                  <a:latin typeface="Cambria Math" charset="0"/>
                </a:endParaRPr>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 [</m:t>
                    </m:r>
                    <m:r>
                      <a:rPr lang="el-GR" altLang="zh-CN" i="1" dirty="0">
                        <a:latin typeface="Cambria Math" charset="0"/>
                      </a:rPr>
                      <m:t>𝛽</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𝛽</m:t>
                    </m:r>
                    <m:r>
                      <a:rPr lang="el-GR" altLang="zh-CN" i="1" baseline="-25000" dirty="0">
                        <a:latin typeface="Cambria Math" charset="0"/>
                      </a:rPr>
                      <m:t>2</m:t>
                    </m:r>
                    <m:r>
                      <a:rPr lang="el-GR" altLang="zh-CN" i="1" dirty="0">
                        <a:latin typeface="Cambria Math" charset="0"/>
                      </a:rPr>
                      <m:t> ,…,</m:t>
                    </m:r>
                    <m:sSub>
                      <m:sSubPr>
                        <m:ctrlPr>
                          <a:rPr lang="en-US" altLang="zh-CN" b="0" i="1" dirty="0" smtClean="0">
                            <a:latin typeface="Cambria Math" panose="02040503050406030204" pitchFamily="18" charset="0"/>
                          </a:rPr>
                        </m:ctrlPr>
                      </m:sSubPr>
                      <m:e>
                        <m:r>
                          <a:rPr lang="el-GR" altLang="zh-CN" i="1" dirty="0">
                            <a:latin typeface="Cambria Math" charset="0"/>
                          </a:rPr>
                          <m:t>𝛽</m:t>
                        </m:r>
                      </m:e>
                      <m:sub>
                        <m:r>
                          <a:rPr lang="en-US" altLang="zh-CN" b="0" i="1" dirty="0" smtClean="0">
                            <a:latin typeface="Cambria Math" charset="0"/>
                          </a:rPr>
                          <m:t>𝑛</m:t>
                        </m:r>
                      </m:sub>
                    </m:sSub>
                    <m:r>
                      <a:rPr lang="en-US" altLang="zh-CN" b="0" i="1" dirty="0" smtClean="0">
                        <a:latin typeface="Cambria Math" charset="0"/>
                      </a:rPr>
                      <m:t>,1</m:t>
                    </m:r>
                    <m:r>
                      <a:rPr lang="pt-BR" altLang="zh-CN" i="1" dirty="0">
                        <a:latin typeface="Cambria Math" charset="0"/>
                      </a:rPr>
                      <m:t>]</m:t>
                    </m:r>
                    <m:r>
                      <a:rPr lang="pt-BR" altLang="zh-CN" i="1" baseline="30000" dirty="0">
                        <a:latin typeface="Cambria Math" charset="0"/>
                      </a:rPr>
                      <m:t>𝑇</m:t>
                    </m:r>
                  </m:oMath>
                </a14:m>
                <a:endParaRPr lang="pt-BR" altLang="zh-CN" dirty="0"/>
              </a:p>
              <a:p>
                <a:pPr lvl="1">
                  <a:buClr>
                    <a:schemeClr val="tx1"/>
                  </a:buClr>
                </a:pPr>
                <a:endParaRPr lang="en-US" altLang="zh-CN" baseline="-25000" dirty="0"/>
              </a:p>
              <a:p>
                <a:pPr lvl="1">
                  <a:buClr>
                    <a:schemeClr val="tx1"/>
                  </a:buClr>
                </a:pPr>
                <a:endParaRPr lang="en-US" altLang="zh-CN" baseline="-25000" dirty="0"/>
              </a:p>
              <a:p>
                <a:pPr lvl="1">
                  <a:buClr>
                    <a:schemeClr val="tx1"/>
                  </a:buClr>
                </a:pPr>
                <a:endParaRPr lang="zh-CN" altLang="en-US" dirty="0"/>
              </a:p>
              <a:p>
                <a:endParaRPr lang="zh-CN" alt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0"/>
                <a:ext cx="7886700" cy="4442947"/>
              </a:xfrm>
              <a:blipFill rotWithShape="0">
                <a:blip r:embed="rId2"/>
                <a:stretch>
                  <a:fillRect l="-618" t="-2332" b="-1111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12</a:t>
            </a:fld>
            <a:endParaRPr lang="zh-CN" altLang="en-US"/>
          </a:p>
        </p:txBody>
      </p:sp>
    </p:spTree>
    <p:extLst>
      <p:ext uri="{BB962C8B-B14F-4D97-AF65-F5344CB8AC3E}">
        <p14:creationId xmlns:p14="http://schemas.microsoft.com/office/powerpoint/2010/main" val="109162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齐次坐标</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三维空间的四维齐次坐标的一般形式为</a:t>
                </a:r>
                <a:endParaRPr lang="en-US" altLang="zh-CN" dirty="0"/>
              </a:p>
              <a:p>
                <a:pPr lvl="1"/>
                <a14:m>
                  <m:oMath xmlns:m="http://schemas.openxmlformats.org/officeDocument/2006/math">
                    <m:r>
                      <a:rPr lang="pl-PL" altLang="zh-CN" i="1" dirty="0">
                        <a:latin typeface="Cambria Math" charset="0"/>
                      </a:rPr>
                      <m:t>𝑃</m:t>
                    </m:r>
                    <m:r>
                      <a:rPr lang="pl-PL" altLang="zh-CN" i="1" dirty="0">
                        <a:latin typeface="Cambria Math" charset="0"/>
                      </a:rPr>
                      <m:t> = [</m:t>
                    </m:r>
                    <m:r>
                      <a:rPr lang="pl-PL" altLang="zh-CN" i="1" dirty="0">
                        <a:latin typeface="Cambria Math" charset="0"/>
                      </a:rPr>
                      <m:t>𝑥</m:t>
                    </m:r>
                    <m:r>
                      <a:rPr lang="pl-PL" altLang="zh-CN" i="1" dirty="0">
                        <a:latin typeface="Cambria Math" charset="0"/>
                      </a:rPr>
                      <m:t>, </m:t>
                    </m:r>
                    <m:r>
                      <a:rPr lang="pl-PL" altLang="zh-CN" i="1" dirty="0">
                        <a:latin typeface="Cambria Math" charset="0"/>
                      </a:rPr>
                      <m:t>𝑦</m:t>
                    </m:r>
                    <m:r>
                      <a:rPr lang="pl-PL" altLang="zh-CN" i="1" dirty="0">
                        <a:latin typeface="Cambria Math" charset="0"/>
                      </a:rPr>
                      <m:t>, </m:t>
                    </m:r>
                    <m:r>
                      <a:rPr lang="pl-PL" altLang="zh-CN" i="1" dirty="0">
                        <a:latin typeface="Cambria Math" charset="0"/>
                      </a:rPr>
                      <m:t>𝑧</m:t>
                    </m:r>
                    <m:r>
                      <a:rPr lang="pl-PL" altLang="zh-CN" i="1" dirty="0">
                        <a:latin typeface="Cambria Math" charset="0"/>
                      </a:rPr>
                      <m:t>, </m:t>
                    </m:r>
                    <m:r>
                      <a:rPr lang="pl-PL" altLang="zh-CN" i="1" dirty="0">
                        <a:latin typeface="Cambria Math" charset="0"/>
                      </a:rPr>
                      <m:t>𝑤</m:t>
                    </m:r>
                    <m:r>
                      <a:rPr lang="pl-PL" altLang="zh-CN" i="1" dirty="0">
                        <a:latin typeface="Cambria Math" charset="0"/>
                      </a:rPr>
                      <m:t>]</m:t>
                    </m:r>
                    <m:r>
                      <a:rPr lang="pl-PL" altLang="zh-CN" i="1" baseline="30000" dirty="0">
                        <a:latin typeface="Cambria Math" charset="0"/>
                      </a:rPr>
                      <m:t>𝑇</m:t>
                    </m:r>
                  </m:oMath>
                </a14:m>
                <a:endParaRPr lang="en-US" altLang="zh-CN" i="1" dirty="0">
                  <a:latin typeface="Cambria Math" charset="0"/>
                </a:endParaRPr>
              </a:p>
              <a:p>
                <a:pPr lvl="1"/>
                <a14:m>
                  <m:oMath xmlns:m="http://schemas.openxmlformats.org/officeDocument/2006/math">
                    <m:r>
                      <a:rPr lang="en-US" altLang="zh-CN" i="1" dirty="0">
                        <a:latin typeface="Cambria Math" charset="0"/>
                      </a:rPr>
                      <m:t>𝑤</m:t>
                    </m:r>
                    <m:r>
                      <a:rPr lang="en-US" altLang="zh-CN" i="1" dirty="0">
                        <a:latin typeface="Cambria Math" charset="0"/>
                      </a:rPr>
                      <m:t>=0</m:t>
                    </m:r>
                  </m:oMath>
                </a14:m>
                <a:r>
                  <a:rPr lang="en-US" altLang="zh-CN" dirty="0"/>
                  <a:t>:</a:t>
                </a:r>
                <a:r>
                  <a:rPr lang="zh-CN" altLang="en-US" dirty="0"/>
                  <a:t> 向量</a:t>
                </a:r>
                <a:endParaRPr lang="en-US" altLang="zh-CN" i="1" dirty="0">
                  <a:latin typeface="Cambria Math" charset="0"/>
                </a:endParaRPr>
              </a:p>
              <a:p>
                <a:pPr lvl="1"/>
                <a14:m>
                  <m:oMath xmlns:m="http://schemas.openxmlformats.org/officeDocument/2006/math">
                    <m:r>
                      <a:rPr lang="en-US" altLang="zh-CN" i="1" dirty="0">
                        <a:latin typeface="Cambria Math" charset="0"/>
                      </a:rPr>
                      <m:t>𝑤</m:t>
                    </m:r>
                    <m:r>
                      <a:rPr lang="en-US" altLang="zh-CN" i="1" dirty="0">
                        <a:latin typeface="Cambria Math" charset="0"/>
                      </a:rPr>
                      <m:t>=1</m:t>
                    </m:r>
                  </m:oMath>
                </a14:m>
                <a:r>
                  <a:rPr lang="en-US" altLang="zh-CN" dirty="0"/>
                  <a:t>:</a:t>
                </a:r>
                <a:r>
                  <a:rPr lang="zh-CN" altLang="en-US" dirty="0"/>
                  <a:t> 点</a:t>
                </a:r>
                <a:endParaRPr lang="en-US" altLang="zh-CN" dirty="0"/>
              </a:p>
              <a:p>
                <a:pPr lvl="1"/>
                <a:endParaRPr lang="zh-CN" altLang="en-US" dirty="0"/>
              </a:p>
              <a:p>
                <a:r>
                  <a:rPr lang="zh-CN" altLang="en-US" dirty="0"/>
                  <a:t>齐次坐标是所有计算机图形系统的关键</a:t>
                </a:r>
              </a:p>
              <a:p>
                <a:pPr lvl="1"/>
                <a:r>
                  <a:rPr lang="zh-CN" altLang="en-US" dirty="0"/>
                  <a:t>所有标准变换（旋转、平移、放缩）都可以应用</a:t>
                </a:r>
                <a:r>
                  <a:rPr lang="en-US" altLang="zh-CN" dirty="0"/>
                  <a:t>4×4</a:t>
                </a:r>
                <a:r>
                  <a:rPr lang="zh-CN" altLang="en-US" dirty="0"/>
                  <a:t>阶矩阵的乘法实现</a:t>
                </a:r>
              </a:p>
              <a:p>
                <a:pPr lvl="1"/>
                <a:r>
                  <a:rPr lang="zh-CN" altLang="en-US" dirty="0"/>
                  <a:t>硬件流水线体系可以应用四维表示</a:t>
                </a:r>
              </a:p>
              <a:p>
                <a:pPr lvl="1"/>
                <a:r>
                  <a:rPr lang="zh-CN" altLang="en-US" dirty="0"/>
                  <a:t>对于正交投影，可以通过</a:t>
                </a:r>
                <a:r>
                  <a:rPr lang="en-US" altLang="zh-CN" dirty="0"/>
                  <a:t>w = 0</a:t>
                </a:r>
                <a:r>
                  <a:rPr lang="zh-CN" altLang="en-US" dirty="0"/>
                  <a:t>保证向量，</a:t>
                </a:r>
                <a:r>
                  <a:rPr lang="en-US" altLang="zh-CN" dirty="0"/>
                  <a:t>w = 1</a:t>
                </a:r>
                <a:r>
                  <a:rPr lang="zh-CN" altLang="en-US" dirty="0"/>
                  <a:t>保证点</a:t>
                </a:r>
              </a:p>
              <a:p>
                <a:pPr lvl="1"/>
                <a:r>
                  <a:rPr lang="zh-CN" altLang="en-US" dirty="0"/>
                  <a:t>对于透视投影，需要进行特别的处理：</a:t>
                </a:r>
                <a:r>
                  <a:rPr lang="zh-CN" altLang="en-US" dirty="0">
                    <a:solidFill>
                      <a:srgbClr val="0000FF"/>
                    </a:solidFill>
                  </a:rPr>
                  <a:t>透视除法</a:t>
                </a:r>
              </a:p>
              <a:p>
                <a:endParaRPr lang="zh-CN"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8" t="-238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13</a:t>
            </a:fld>
            <a:endParaRPr lang="zh-CN" altLang="en-US" dirty="0"/>
          </a:p>
        </p:txBody>
      </p:sp>
    </p:spTree>
    <p:extLst>
      <p:ext uri="{BB962C8B-B14F-4D97-AF65-F5344CB8AC3E}">
        <p14:creationId xmlns:p14="http://schemas.microsoft.com/office/powerpoint/2010/main" val="90884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仿射变换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024702"/>
              </a:xfrm>
            </p:spPr>
            <p:txBody>
              <a:bodyPr>
                <a:normAutofit/>
              </a:bodyPr>
              <a:lstStyle/>
              <a:p>
                <a:pPr>
                  <a:buClr>
                    <a:srgbClr val="94003F"/>
                  </a:buClr>
                </a:pPr>
                <a:r>
                  <a:rPr lang="zh-CN" altLang="en-US" sz="2400" dirty="0"/>
                  <a:t>线性变换</a:t>
                </a:r>
              </a:p>
              <a:p>
                <a:pPr lvl="1">
                  <a:buClr>
                    <a:schemeClr val="tx1"/>
                  </a:buClr>
                </a:pPr>
                <a:r>
                  <a:rPr lang="zh-CN" altLang="en-US" sz="1800" dirty="0"/>
                  <a:t>线性变换：</a:t>
                </a:r>
                <a14:m>
                  <m:oMath xmlns:m="http://schemas.openxmlformats.org/officeDocument/2006/math">
                    <m:r>
                      <a:rPr lang="en-US" altLang="zh-CN" sz="1800" b="1" i="1" dirty="0" smtClean="0">
                        <a:latin typeface="Cambria Math" charset="0"/>
                      </a:rPr>
                      <m:t>𝒇</m:t>
                    </m:r>
                    <m:r>
                      <a:rPr lang="en-US" altLang="zh-CN" sz="1800" i="1" dirty="0">
                        <a:latin typeface="Cambria Math" charset="0"/>
                      </a:rPr>
                      <m:t> (</m:t>
                    </m:r>
                    <m:r>
                      <a:rPr lang="el-GR" altLang="zh-CN" sz="1800" i="1" dirty="0">
                        <a:latin typeface="Cambria Math" charset="0"/>
                      </a:rPr>
                      <m:t>𝛼</m:t>
                    </m:r>
                    <m:r>
                      <a:rPr lang="en-US" altLang="zh-CN" sz="1800" i="1" dirty="0">
                        <a:latin typeface="Cambria Math" charset="0"/>
                      </a:rPr>
                      <m:t>𝑝</m:t>
                    </m:r>
                    <m:r>
                      <a:rPr lang="en-US" altLang="zh-CN" sz="1800" i="1" dirty="0">
                        <a:latin typeface="Cambria Math" charset="0"/>
                      </a:rPr>
                      <m:t> + </m:t>
                    </m:r>
                    <m:r>
                      <a:rPr lang="el-GR" altLang="zh-CN" sz="1800" i="1" dirty="0">
                        <a:latin typeface="Cambria Math" charset="0"/>
                      </a:rPr>
                      <m:t>𝛽</m:t>
                    </m:r>
                    <m:r>
                      <a:rPr lang="en-US" altLang="zh-CN" sz="1800" i="1" dirty="0">
                        <a:latin typeface="Cambria Math" charset="0"/>
                      </a:rPr>
                      <m:t>𝑞</m:t>
                    </m:r>
                    <m:r>
                      <a:rPr lang="en-US" altLang="zh-CN" sz="1800" i="1" dirty="0">
                        <a:latin typeface="Cambria Math" charset="0"/>
                      </a:rPr>
                      <m:t>) = </m:t>
                    </m:r>
                    <m:r>
                      <a:rPr lang="el-GR" altLang="zh-CN" sz="1800" i="1" dirty="0">
                        <a:latin typeface="Cambria Math" charset="0"/>
                      </a:rPr>
                      <m:t>𝛼</m:t>
                    </m:r>
                    <m:r>
                      <a:rPr lang="en-US" altLang="zh-CN" sz="1800" b="1" i="1" dirty="0">
                        <a:latin typeface="Cambria Math" charset="0"/>
                      </a:rPr>
                      <m:t>𝒇</m:t>
                    </m:r>
                    <m:r>
                      <a:rPr lang="en-US" altLang="zh-CN" sz="1800" i="1" dirty="0">
                        <a:latin typeface="Cambria Math" charset="0"/>
                      </a:rPr>
                      <m:t> (</m:t>
                    </m:r>
                    <m:r>
                      <a:rPr lang="en-US" altLang="zh-CN" sz="1800" i="1" dirty="0">
                        <a:latin typeface="Cambria Math" charset="0"/>
                      </a:rPr>
                      <m:t>𝑝</m:t>
                    </m:r>
                    <m:r>
                      <a:rPr lang="en-US" altLang="zh-CN" sz="1800" i="1" dirty="0">
                        <a:latin typeface="Cambria Math" charset="0"/>
                      </a:rPr>
                      <m:t>) + </m:t>
                    </m:r>
                    <m:r>
                      <a:rPr lang="el-GR" altLang="zh-CN" sz="1800" i="1" dirty="0">
                        <a:latin typeface="Cambria Math" charset="0"/>
                      </a:rPr>
                      <m:t>𝛽</m:t>
                    </m:r>
                    <m:r>
                      <a:rPr lang="en-US" altLang="zh-CN" sz="1800" b="1" i="1" dirty="0">
                        <a:latin typeface="Cambria Math" charset="0"/>
                      </a:rPr>
                      <m:t>𝒇</m:t>
                    </m:r>
                    <m:r>
                      <a:rPr lang="en-US" altLang="zh-CN" sz="1800" i="1" dirty="0">
                        <a:latin typeface="Cambria Math" charset="0"/>
                      </a:rPr>
                      <m:t> (</m:t>
                    </m:r>
                    <m:r>
                      <a:rPr lang="en-US" altLang="zh-CN" sz="1800" i="1" dirty="0">
                        <a:latin typeface="Cambria Math" charset="0"/>
                      </a:rPr>
                      <m:t>𝑞</m:t>
                    </m:r>
                    <m:r>
                      <a:rPr lang="en-US" altLang="zh-CN" sz="1800" i="1" dirty="0">
                        <a:latin typeface="Cambria Math" charset="0"/>
                      </a:rPr>
                      <m:t>)</m:t>
                    </m:r>
                  </m:oMath>
                </a14:m>
                <a:endParaRPr lang="en-US" altLang="zh-CN" sz="1800" dirty="0"/>
              </a:p>
              <a:p>
                <a:pPr lvl="1">
                  <a:buClr>
                    <a:schemeClr val="tx1"/>
                  </a:buClr>
                </a:pPr>
                <a:r>
                  <a:rPr lang="zh-CN" altLang="en-US" sz="1800" dirty="0"/>
                  <a:t>可理解为对物体的变换或者对空间的变换</a:t>
                </a:r>
                <a:endParaRPr lang="en-US" altLang="zh-CN" sz="1800" dirty="0"/>
              </a:p>
              <a:p>
                <a:pPr lvl="1">
                  <a:buClr>
                    <a:schemeClr val="tx1"/>
                  </a:buClr>
                </a:pPr>
                <a:r>
                  <a:rPr lang="zh-CN" altLang="en-US" sz="1800" dirty="0"/>
                  <a:t>可表示为：</a:t>
                </a:r>
                <a14:m>
                  <m:oMath xmlns:m="http://schemas.openxmlformats.org/officeDocument/2006/math">
                    <m:r>
                      <a:rPr lang="en-US" altLang="zh-CN" sz="1800" b="1" i="1" dirty="0" smtClean="0">
                        <a:latin typeface="Cambria Math" charset="0"/>
                      </a:rPr>
                      <m:t>𝒗</m:t>
                    </m:r>
                    <m:r>
                      <a:rPr lang="en-US" altLang="zh-CN" sz="1800" i="1" dirty="0">
                        <a:latin typeface="Cambria Math" charset="0"/>
                      </a:rPr>
                      <m:t> = </m:t>
                    </m:r>
                    <m:r>
                      <a:rPr lang="en-US" altLang="zh-CN" sz="1800" b="1" i="1" dirty="0">
                        <a:latin typeface="Cambria Math" charset="0"/>
                      </a:rPr>
                      <m:t>𝑪𝒖</m:t>
                    </m:r>
                  </m:oMath>
                </a14:m>
                <a:r>
                  <a:rPr lang="zh-CN" altLang="en-US" sz="1800" dirty="0"/>
                  <a:t>，其中</a:t>
                </a:r>
                <a14:m>
                  <m:oMath xmlns:m="http://schemas.openxmlformats.org/officeDocument/2006/math">
                    <m:r>
                      <a:rPr lang="en-US" altLang="zh-CN" sz="1800" b="1" i="1" dirty="0" smtClean="0">
                        <a:latin typeface="Cambria Math" charset="0"/>
                      </a:rPr>
                      <m:t>𝑪</m:t>
                    </m:r>
                  </m:oMath>
                </a14:m>
                <a:r>
                  <a:rPr lang="zh-CN" altLang="en-US" sz="1800" dirty="0"/>
                  <a:t>是</a:t>
                </a:r>
                <a:r>
                  <a:rPr lang="en-US" altLang="zh-CN" sz="1800" dirty="0"/>
                  <a:t>4x4</a:t>
                </a:r>
                <a:r>
                  <a:rPr lang="zh-CN" altLang="en-US" sz="1800" dirty="0"/>
                  <a:t>的矩阵</a:t>
                </a:r>
                <a:endParaRPr lang="en-US" altLang="zh-CN" sz="1800" dirty="0"/>
              </a:p>
              <a:p>
                <a:pPr lvl="1">
                  <a:buClr>
                    <a:schemeClr val="tx1"/>
                  </a:buClr>
                </a:pPr>
                <a:endParaRPr lang="en-US" altLang="zh-CN" sz="1800" dirty="0"/>
              </a:p>
              <a:p>
                <a:r>
                  <a:rPr lang="zh-CN" altLang="en-US" sz="2400" dirty="0"/>
                  <a:t>仿射变换</a:t>
                </a:r>
              </a:p>
              <a:p>
                <a:pPr lvl="1">
                  <a:buClr>
                    <a:schemeClr val="tx1"/>
                  </a:buClr>
                </a:pPr>
                <a:r>
                  <a:rPr lang="zh-CN" altLang="en-US" sz="1800" dirty="0"/>
                  <a:t>定义为只有</a:t>
                </a:r>
                <a:r>
                  <a:rPr lang="en-US" altLang="zh-CN" sz="1800" dirty="0"/>
                  <a:t>12</a:t>
                </a:r>
                <a:r>
                  <a:rPr lang="zh-CN" altLang="en-US" sz="1800" dirty="0"/>
                  <a:t>个自由度的线性变换：</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仿射变换的直观特性：保持线性，将直线映射为直线</a:t>
                </a:r>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024702"/>
              </a:xfrm>
              <a:blipFill rotWithShape="0">
                <a:blip r:embed="rId2"/>
                <a:stretch>
                  <a:fillRect l="-309" t="-169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14</a:t>
            </a:fld>
            <a:endParaRPr lang="zh-CN" altLang="en-US"/>
          </a:p>
        </p:txBody>
      </p:sp>
      <p:pic>
        <p:nvPicPr>
          <p:cNvPr id="5" name="图片 4"/>
          <p:cNvPicPr>
            <a:picLocks noChangeAspect="1"/>
          </p:cNvPicPr>
          <p:nvPr/>
        </p:nvPicPr>
        <p:blipFill>
          <a:blip r:embed="rId3"/>
          <a:stretch>
            <a:fillRect/>
          </a:stretch>
        </p:blipFill>
        <p:spPr>
          <a:xfrm>
            <a:off x="2615251" y="3813370"/>
            <a:ext cx="3913498" cy="1898642"/>
          </a:xfrm>
          <a:prstGeom prst="rect">
            <a:avLst/>
          </a:prstGeom>
        </p:spPr>
      </p:pic>
    </p:spTree>
    <p:extLst>
      <p:ext uri="{BB962C8B-B14F-4D97-AF65-F5344CB8AC3E}">
        <p14:creationId xmlns:p14="http://schemas.microsoft.com/office/powerpoint/2010/main" val="106325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482217" y="3323303"/>
            <a:ext cx="3249733" cy="3286019"/>
          </a:xfrm>
          <a:prstGeom prst="rect">
            <a:avLst/>
          </a:prstGeom>
        </p:spPr>
      </p:pic>
      <p:sp>
        <p:nvSpPr>
          <p:cNvPr id="2" name="标题 1"/>
          <p:cNvSpPr>
            <a:spLocks noGrp="1"/>
          </p:cNvSpPr>
          <p:nvPr>
            <p:ph type="title"/>
          </p:nvPr>
        </p:nvSpPr>
        <p:spPr/>
        <p:txBody>
          <a:bodyPr/>
          <a:lstStyle/>
          <a:p>
            <a:r>
              <a:rPr lang="zh-CN" altLang="en-US" dirty="0"/>
              <a:t>相机坐标系</a:t>
            </a:r>
          </a:p>
        </p:txBody>
      </p:sp>
      <p:sp>
        <p:nvSpPr>
          <p:cNvPr id="3" name="内容占位符 2"/>
          <p:cNvSpPr>
            <a:spLocks noGrp="1"/>
          </p:cNvSpPr>
          <p:nvPr>
            <p:ph idx="1"/>
          </p:nvPr>
        </p:nvSpPr>
        <p:spPr/>
        <p:txBody>
          <a:bodyPr>
            <a:normAutofit/>
          </a:bodyPr>
          <a:lstStyle/>
          <a:p>
            <a:pPr>
              <a:buClr>
                <a:srgbClr val="94003F"/>
              </a:buClr>
            </a:pPr>
            <a:r>
              <a:rPr lang="zh-CN" altLang="en-US" sz="2400" dirty="0"/>
              <a:t>在</a:t>
            </a:r>
            <a:r>
              <a:rPr lang="en-US" altLang="zh-CN" sz="2400" dirty="0"/>
              <a:t>OpenGL</a:t>
            </a:r>
            <a:r>
              <a:rPr lang="zh-CN" altLang="en-US" sz="2400" dirty="0"/>
              <a:t>图形管线中顶点通常在三个坐标系间转换：</a:t>
            </a:r>
          </a:p>
          <a:p>
            <a:pPr lvl="1">
              <a:buClr>
                <a:schemeClr val="tx1"/>
              </a:buClr>
            </a:pPr>
            <a:r>
              <a:rPr lang="zh-CN" altLang="en-US" sz="1800" dirty="0">
                <a:solidFill>
                  <a:srgbClr val="00B0F0"/>
                </a:solidFill>
              </a:rPr>
              <a:t>模型坐标系</a:t>
            </a:r>
            <a:r>
              <a:rPr lang="zh-CN" altLang="en-US" sz="1800" dirty="0"/>
              <a:t>：以物体为中心的局部坐标系</a:t>
            </a:r>
            <a:endParaRPr lang="en-US" altLang="zh-CN" sz="1800" dirty="0"/>
          </a:p>
          <a:p>
            <a:pPr lvl="1">
              <a:buClr>
                <a:schemeClr val="tx1"/>
              </a:buClr>
            </a:pPr>
            <a:r>
              <a:rPr lang="zh-CN" altLang="en-US" sz="1800" dirty="0">
                <a:solidFill>
                  <a:srgbClr val="FF91C8"/>
                </a:solidFill>
              </a:rPr>
              <a:t>世界坐标系</a:t>
            </a:r>
            <a:r>
              <a:rPr lang="zh-CN" altLang="en-US" sz="1800" dirty="0"/>
              <a:t>：在该坐标系中构建多个物体之间的三维空间关系</a:t>
            </a:r>
            <a:endParaRPr lang="en-US" altLang="zh-CN" sz="1800" dirty="0"/>
          </a:p>
          <a:p>
            <a:pPr lvl="1">
              <a:buClr>
                <a:schemeClr val="tx1"/>
              </a:buClr>
            </a:pPr>
            <a:r>
              <a:rPr lang="zh-CN" altLang="en-US" sz="1800" dirty="0">
                <a:solidFill>
                  <a:srgbClr val="00B050"/>
                </a:solidFill>
              </a:rPr>
              <a:t>相机坐标系</a:t>
            </a:r>
            <a:r>
              <a:rPr lang="zh-CN" altLang="en-US" sz="1800" dirty="0"/>
              <a:t>：相机成像坐标系</a:t>
            </a:r>
            <a:endParaRPr lang="en-US" altLang="zh-CN" sz="1800" dirty="0"/>
          </a:p>
          <a:p>
            <a:pPr lvl="1">
              <a:buClr>
                <a:schemeClr val="tx1"/>
              </a:buClr>
            </a:pPr>
            <a:endParaRPr lang="en-US" altLang="zh-CN" sz="1800" dirty="0"/>
          </a:p>
          <a:p>
            <a:r>
              <a:rPr lang="en-US" altLang="zh-CN" sz="2400" dirty="0"/>
              <a:t>OpenGL</a:t>
            </a:r>
            <a:r>
              <a:rPr lang="zh-CN" altLang="en-US" sz="2400" dirty="0"/>
              <a:t>中的默认相机：</a:t>
            </a:r>
          </a:p>
          <a:p>
            <a:pPr lvl="1">
              <a:buClr>
                <a:schemeClr val="tx1"/>
              </a:buClr>
            </a:pPr>
            <a:r>
              <a:rPr lang="zh-CN" altLang="en-US" sz="1800" dirty="0"/>
              <a:t>朝向</a:t>
            </a:r>
            <a:r>
              <a:rPr lang="en-US" altLang="zh-CN" sz="1800" dirty="0"/>
              <a:t>-z</a:t>
            </a:r>
            <a:r>
              <a:rPr lang="zh-CN" altLang="en-US" sz="1800" dirty="0"/>
              <a:t>方向</a:t>
            </a:r>
            <a:endParaRPr lang="en-US" altLang="zh-CN" sz="1800" dirty="0"/>
          </a:p>
          <a:p>
            <a:pPr lvl="1">
              <a:buClr>
                <a:schemeClr val="tx1"/>
              </a:buClr>
            </a:pPr>
            <a:r>
              <a:rPr lang="zh-CN" altLang="en-US" sz="1800" dirty="0"/>
              <a:t>默认</a:t>
            </a:r>
            <a:r>
              <a:rPr lang="zh-CN" altLang="en-US" sz="1800" dirty="0">
                <a:solidFill>
                  <a:srgbClr val="FF91C8"/>
                </a:solidFill>
              </a:rPr>
              <a:t>世界坐标系</a:t>
            </a:r>
            <a:r>
              <a:rPr lang="zh-CN" altLang="en-US" sz="1800" dirty="0"/>
              <a:t>与</a:t>
            </a:r>
            <a:r>
              <a:rPr lang="zh-CN" altLang="en-US" sz="1800" dirty="0">
                <a:solidFill>
                  <a:srgbClr val="00B050"/>
                </a:solidFill>
              </a:rPr>
              <a:t>相机坐标系</a:t>
            </a:r>
            <a:r>
              <a:rPr lang="zh-CN" altLang="en-US" sz="1800" dirty="0"/>
              <a:t>重合</a:t>
            </a:r>
            <a:endParaRPr lang="en-US" altLang="zh-CN" sz="1800" dirty="0"/>
          </a:p>
          <a:p>
            <a:pPr>
              <a:buClr>
                <a:srgbClr val="94003F"/>
              </a:buClr>
            </a:pPr>
            <a:endParaRPr lang="en-US" altLang="zh-CN" sz="2400" dirty="0"/>
          </a:p>
          <a:p>
            <a:pPr>
              <a:buClr>
                <a:srgbClr val="94003F"/>
              </a:buClr>
            </a:pPr>
            <a:endParaRPr lang="en-US" altLang="zh-CN" sz="2400" dirty="0"/>
          </a:p>
          <a:p>
            <a:pPr lvl="2"/>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5" name="图片 4"/>
          <p:cNvPicPr>
            <a:picLocks noChangeAspect="1"/>
          </p:cNvPicPr>
          <p:nvPr/>
        </p:nvPicPr>
        <p:blipFill>
          <a:blip r:embed="rId3"/>
          <a:stretch>
            <a:fillRect/>
          </a:stretch>
        </p:blipFill>
        <p:spPr>
          <a:xfrm>
            <a:off x="1630903" y="4384253"/>
            <a:ext cx="1775055" cy="2138392"/>
          </a:xfrm>
          <a:prstGeom prst="rect">
            <a:avLst/>
          </a:prstGeom>
        </p:spPr>
      </p:pic>
      <p:sp>
        <p:nvSpPr>
          <p:cNvPr id="12" name="文本框 11"/>
          <p:cNvSpPr txBox="1"/>
          <p:nvPr/>
        </p:nvSpPr>
        <p:spPr>
          <a:xfrm>
            <a:off x="394540" y="4647163"/>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初始相机位置</a:t>
            </a:r>
          </a:p>
        </p:txBody>
      </p:sp>
      <p:sp>
        <p:nvSpPr>
          <p:cNvPr id="13" name="文本框 12"/>
          <p:cNvSpPr txBox="1"/>
          <p:nvPr/>
        </p:nvSpPr>
        <p:spPr>
          <a:xfrm>
            <a:off x="6359278" y="5722845"/>
            <a:ext cx="180049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移动相机坐标系</a:t>
            </a:r>
          </a:p>
        </p:txBody>
      </p:sp>
    </p:spTree>
    <p:extLst>
      <p:ext uri="{BB962C8B-B14F-4D97-AF65-F5344CB8AC3E}">
        <p14:creationId xmlns:p14="http://schemas.microsoft.com/office/powerpoint/2010/main" val="913673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LookAt</a:t>
            </a:r>
            <a:r>
              <a:rPr lang="zh-CN" altLang="en-US" dirty="0"/>
              <a:t>函数</a:t>
            </a:r>
          </a:p>
        </p:txBody>
      </p:sp>
      <p:sp>
        <p:nvSpPr>
          <p:cNvPr id="3" name="内容占位符 2"/>
          <p:cNvSpPr>
            <a:spLocks noGrp="1"/>
          </p:cNvSpPr>
          <p:nvPr>
            <p:ph idx="1"/>
          </p:nvPr>
        </p:nvSpPr>
        <p:spPr/>
        <p:txBody>
          <a:bodyPr>
            <a:normAutofit/>
          </a:bodyPr>
          <a:lstStyle/>
          <a:p>
            <a:r>
              <a:rPr lang="en-US" altLang="zh-CN" sz="2400" dirty="0" err="1"/>
              <a:t>LookAt</a:t>
            </a:r>
            <a:r>
              <a:rPr lang="zh-CN" altLang="en-US" sz="2400" dirty="0"/>
              <a:t>函数：</a:t>
            </a:r>
          </a:p>
          <a:p>
            <a:endParaRPr lang="en-US" altLang="zh-CN" sz="2400" dirty="0"/>
          </a:p>
          <a:p>
            <a:endParaRPr lang="en-US" altLang="zh-CN" sz="2400" dirty="0"/>
          </a:p>
          <a:p>
            <a:pPr marL="0" indent="0">
              <a:buNone/>
            </a:pPr>
            <a:endParaRPr lang="en-US" altLang="zh-CN" sz="2400" dirty="0"/>
          </a:p>
          <a:p>
            <a:endParaRPr lang="en-US" altLang="zh-CN" sz="2400" dirty="0"/>
          </a:p>
          <a:p>
            <a:r>
              <a:rPr lang="zh-CN" altLang="en-US" sz="2400" dirty="0"/>
              <a:t>函数解读：</a:t>
            </a:r>
            <a:endParaRPr lang="zh-CN" altLang="en-US" sz="1800" dirty="0"/>
          </a:p>
          <a:p>
            <a:pPr lvl="1">
              <a:buClr>
                <a:schemeClr val="tx1"/>
              </a:buClr>
            </a:pPr>
            <a:r>
              <a:rPr lang="en-US" altLang="zh-CN" sz="1800" b="1" dirty="0"/>
              <a:t>eye</a:t>
            </a:r>
            <a:r>
              <a:rPr lang="en-US" altLang="zh-CN" sz="1800" dirty="0"/>
              <a:t> point</a:t>
            </a:r>
            <a:r>
              <a:rPr lang="zh-CN" altLang="en-US" sz="1800" dirty="0"/>
              <a:t>：视点</a:t>
            </a:r>
            <a:endParaRPr lang="en-US" altLang="zh-CN" sz="1800" dirty="0"/>
          </a:p>
          <a:p>
            <a:pPr lvl="1">
              <a:buClr>
                <a:schemeClr val="tx1"/>
              </a:buClr>
            </a:pPr>
            <a:r>
              <a:rPr lang="en-US" altLang="zh-CN" sz="1800" b="1" dirty="0"/>
              <a:t>at</a:t>
            </a:r>
            <a:r>
              <a:rPr lang="en-US" altLang="zh-CN" sz="1800" dirty="0"/>
              <a:t> point</a:t>
            </a:r>
            <a:r>
              <a:rPr lang="zh-CN" altLang="en-US" sz="1800" dirty="0"/>
              <a:t>：参考点</a:t>
            </a:r>
            <a:endParaRPr lang="en-US" altLang="zh-CN" sz="1800" dirty="0"/>
          </a:p>
          <a:p>
            <a:pPr lvl="1">
              <a:buClr>
                <a:schemeClr val="tx1"/>
              </a:buClr>
            </a:pPr>
            <a:r>
              <a:rPr lang="en-US" altLang="zh-CN" sz="1800" b="1" dirty="0" err="1">
                <a:solidFill>
                  <a:srgbClr val="FF0000"/>
                </a:solidFill>
              </a:rPr>
              <a:t>vpn</a:t>
            </a:r>
            <a:r>
              <a:rPr lang="en-US" altLang="zh-CN" sz="1800" dirty="0">
                <a:solidFill>
                  <a:srgbClr val="FF0000"/>
                </a:solidFill>
              </a:rPr>
              <a:t> = </a:t>
            </a:r>
            <a:r>
              <a:rPr lang="en-US" altLang="zh-CN" sz="1800" b="1" dirty="0">
                <a:solidFill>
                  <a:srgbClr val="FF0000"/>
                </a:solidFill>
              </a:rPr>
              <a:t>eye</a:t>
            </a:r>
            <a:r>
              <a:rPr lang="zh-CN" altLang="en-US" sz="1800" b="1" dirty="0">
                <a:solidFill>
                  <a:srgbClr val="FF0000"/>
                </a:solidFill>
              </a:rPr>
              <a:t> </a:t>
            </a:r>
            <a:r>
              <a:rPr lang="mr-IN" altLang="zh-CN" sz="1800" b="1" dirty="0">
                <a:solidFill>
                  <a:srgbClr val="FF0000"/>
                </a:solidFill>
              </a:rPr>
              <a:t>–</a:t>
            </a:r>
            <a:r>
              <a:rPr lang="zh-CN" altLang="en-US" sz="1800" b="1" dirty="0">
                <a:solidFill>
                  <a:srgbClr val="FF0000"/>
                </a:solidFill>
              </a:rPr>
              <a:t> </a:t>
            </a:r>
            <a:r>
              <a:rPr lang="en-US" altLang="zh-CN" sz="1800" b="1" dirty="0">
                <a:solidFill>
                  <a:srgbClr val="FF0000"/>
                </a:solidFill>
              </a:rPr>
              <a:t>at</a:t>
            </a:r>
            <a:endParaRPr lang="en-US" altLang="zh-CN" sz="2400" b="1" dirty="0">
              <a:solidFill>
                <a:srgbClr val="FF0000"/>
              </a:solidFill>
            </a:endParaRPr>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pic>
        <p:nvPicPr>
          <p:cNvPr id="5" name="图片 4"/>
          <p:cNvPicPr>
            <a:picLocks noChangeAspect="1"/>
          </p:cNvPicPr>
          <p:nvPr/>
        </p:nvPicPr>
        <p:blipFill>
          <a:blip r:embed="rId2"/>
          <a:stretch>
            <a:fillRect/>
          </a:stretch>
        </p:blipFill>
        <p:spPr>
          <a:xfrm>
            <a:off x="4332589" y="3860073"/>
            <a:ext cx="4105729" cy="2738015"/>
          </a:xfrm>
          <a:prstGeom prst="rect">
            <a:avLst/>
          </a:prstGeom>
        </p:spPr>
      </p:pic>
      <p:sp>
        <p:nvSpPr>
          <p:cNvPr id="10" name="矩形 9"/>
          <p:cNvSpPr/>
          <p:nvPr/>
        </p:nvSpPr>
        <p:spPr>
          <a:xfrm>
            <a:off x="1076756" y="1849788"/>
            <a:ext cx="6344879" cy="1477328"/>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err="1">
                <a:latin typeface="ZztexMono-Regular"/>
              </a:rPr>
              <a:t>LookAt</a:t>
            </a:r>
            <a:r>
              <a:rPr lang="en-US" altLang="zh-CN" b="1" dirty="0">
                <a:latin typeface="ZztexMono-Regular"/>
              </a:rPr>
              <a:t>(</a:t>
            </a:r>
            <a:r>
              <a:rPr lang="en-US" altLang="zh-CN" b="1" dirty="0">
                <a:solidFill>
                  <a:srgbClr val="0000FF"/>
                </a:solidFill>
                <a:latin typeface="ZztexMono-Regular"/>
              </a:rPr>
              <a:t>point4 </a:t>
            </a:r>
            <a:r>
              <a:rPr lang="en-US" altLang="zh-CN" b="1" dirty="0">
                <a:latin typeface="ZztexMono-Regular"/>
              </a:rPr>
              <a:t>eye,</a:t>
            </a:r>
            <a:r>
              <a:rPr lang="en-US" altLang="zh-CN" b="1" dirty="0">
                <a:solidFill>
                  <a:srgbClr val="0000FF"/>
                </a:solidFill>
                <a:latin typeface="ZztexMono-Regular"/>
              </a:rPr>
              <a:t> point4 </a:t>
            </a:r>
            <a:r>
              <a:rPr lang="en-US" altLang="zh-CN" b="1" dirty="0">
                <a:latin typeface="ZztexMono-Regular"/>
              </a:rPr>
              <a:t>at,</a:t>
            </a:r>
            <a:r>
              <a:rPr lang="en-US" altLang="zh-CN" b="1" dirty="0">
                <a:solidFill>
                  <a:srgbClr val="0000FF"/>
                </a:solidFill>
                <a:latin typeface="ZztexMono-Regular"/>
              </a:rPr>
              <a:t> vec4 </a:t>
            </a:r>
            <a:r>
              <a:rPr lang="en-US" altLang="zh-CN" b="1" dirty="0" err="1">
                <a:latin typeface="ZztexMono-Regular"/>
              </a:rPr>
              <a:t>v</a:t>
            </a:r>
            <a:r>
              <a:rPr lang="en-US" altLang="zh-CN" b="1" baseline="-25000" dirty="0" err="1">
                <a:latin typeface="ZztexMono-Regular"/>
              </a:rPr>
              <a:t>up</a:t>
            </a:r>
            <a:r>
              <a:rPr lang="en-US" altLang="zh-CN" b="1" dirty="0">
                <a:latin typeface="ZztexMono-Regular"/>
              </a:rPr>
              <a:t>)</a:t>
            </a:r>
          </a:p>
          <a:p>
            <a:endParaRPr lang="en-US" altLang="zh-CN" b="1" dirty="0">
              <a:latin typeface="ZztexMono-Regular"/>
            </a:endParaRPr>
          </a:p>
          <a:p>
            <a:r>
              <a:rPr lang="en-US" altLang="zh-CN" b="1" dirty="0">
                <a:solidFill>
                  <a:srgbClr val="0000FF"/>
                </a:solidFill>
                <a:latin typeface="ZztexMono-Regular"/>
              </a:rPr>
              <a:t>mat4</a:t>
            </a:r>
            <a:r>
              <a:rPr lang="en-US" altLang="zh-CN" b="1" dirty="0">
                <a:latin typeface="ZztexMono-Regular"/>
              </a:rPr>
              <a:t> </a:t>
            </a:r>
            <a:r>
              <a:rPr lang="en-US" altLang="zh-CN" b="1" dirty="0" err="1">
                <a:latin typeface="ZztexMono-Regular"/>
              </a:rPr>
              <a:t>LookAt</a:t>
            </a:r>
            <a:r>
              <a:rPr lang="en-US" altLang="zh-CN" b="1" dirty="0">
                <a:latin typeface="ZztexMono-Regular"/>
              </a:rPr>
              <a:t>(</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eyey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atx</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aty</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atz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upy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upz</a:t>
            </a:r>
            <a:r>
              <a:rPr lang="en-US" altLang="zh-CN" b="1" dirty="0">
                <a:latin typeface="ZztexMono-Regular"/>
              </a:rPr>
              <a:t>)</a:t>
            </a:r>
            <a:endParaRPr lang="zh-CN" altLang="en-US" dirty="0"/>
          </a:p>
        </p:txBody>
      </p:sp>
      <p:pic>
        <p:nvPicPr>
          <p:cNvPr id="13" name="图片 12"/>
          <p:cNvPicPr>
            <a:picLocks noChangeAspect="1"/>
          </p:cNvPicPr>
          <p:nvPr/>
        </p:nvPicPr>
        <p:blipFill>
          <a:blip r:embed="rId3"/>
          <a:stretch>
            <a:fillRect/>
          </a:stretch>
        </p:blipFill>
        <p:spPr>
          <a:xfrm>
            <a:off x="1271324" y="5135769"/>
            <a:ext cx="1109759" cy="555920"/>
          </a:xfrm>
          <a:prstGeom prst="rect">
            <a:avLst/>
          </a:prstGeom>
        </p:spPr>
      </p:pic>
      <p:pic>
        <p:nvPicPr>
          <p:cNvPr id="15" name="图片 14"/>
          <p:cNvPicPr>
            <a:picLocks noChangeAspect="1"/>
          </p:cNvPicPr>
          <p:nvPr/>
        </p:nvPicPr>
        <p:blipFill>
          <a:blip r:embed="rId4"/>
          <a:stretch>
            <a:fillRect/>
          </a:stretch>
        </p:blipFill>
        <p:spPr>
          <a:xfrm>
            <a:off x="2506390" y="5083633"/>
            <a:ext cx="1272542" cy="60539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146018" y="5924462"/>
                <a:ext cx="1360372" cy="6219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dirty="0" smtClean="0">
                          <a:latin typeface="Cambria Math" charset="0"/>
                        </a:rPr>
                        <m:t>𝐯</m:t>
                      </m:r>
                      <m:r>
                        <a:rPr lang="zh-CN" altLang="en-US" b="1" i="0" dirty="0" smtClean="0">
                          <a:latin typeface="Cambria Math" charset="0"/>
                        </a:rPr>
                        <m:t> </m:t>
                      </m:r>
                      <m:r>
                        <a:rPr lang="en-US" altLang="zh-CN" b="1" i="0" dirty="0" smtClean="0">
                          <a:latin typeface="Cambria Math" charset="0"/>
                        </a:rPr>
                        <m:t>=</m:t>
                      </m:r>
                      <m:r>
                        <a:rPr lang="zh-CN" altLang="en-US" b="1" i="0" dirty="0" smtClean="0">
                          <a:latin typeface="Cambria Math" charset="0"/>
                        </a:rPr>
                        <m:t> </m:t>
                      </m:r>
                      <m:f>
                        <m:fPr>
                          <m:ctrlPr>
                            <a:rPr lang="mr-IN" altLang="zh-CN" b="1" i="1" dirty="0" smtClean="0">
                              <a:latin typeface="Cambria Math" panose="02040503050406030204" pitchFamily="18" charset="0"/>
                            </a:rPr>
                          </m:ctrlPr>
                        </m:fPr>
                        <m:num>
                          <m:r>
                            <a:rPr lang="en-US" altLang="zh-CN" b="1" i="0" dirty="0" smtClean="0">
                              <a:latin typeface="Cambria Math" charset="0"/>
                            </a:rPr>
                            <m:t>𝐧</m:t>
                          </m:r>
                          <m:r>
                            <a:rPr lang="en-US" altLang="zh-CN" b="1" i="0" dirty="0" smtClean="0">
                              <a:latin typeface="Cambria Math" charset="0"/>
                              <a:ea typeface="Cambria Math" charset="0"/>
                              <a:cs typeface="Cambria Math" charset="0"/>
                            </a:rPr>
                            <m:t>×</m:t>
                          </m:r>
                          <m:r>
                            <a:rPr lang="en-US" altLang="zh-CN" b="1" i="0" dirty="0" smtClean="0">
                              <a:latin typeface="Cambria Math" charset="0"/>
                              <a:ea typeface="Cambria Math" charset="0"/>
                              <a:cs typeface="Cambria Math" charset="0"/>
                            </a:rPr>
                            <m:t>𝐮</m:t>
                          </m:r>
                        </m:num>
                        <m:den>
                          <m:d>
                            <m:dPr>
                              <m:begChr m:val="|"/>
                              <m:endChr m:val="|"/>
                              <m:ctrlPr>
                                <a:rPr lang="hr-HR" altLang="zh-CN" b="1" i="1" dirty="0" smtClean="0">
                                  <a:latin typeface="Cambria Math" panose="02040503050406030204" pitchFamily="18" charset="0"/>
                                </a:rPr>
                              </m:ctrlPr>
                            </m:dPr>
                            <m:e>
                              <m:r>
                                <a:rPr lang="en-US" altLang="zh-CN" b="1" i="0" dirty="0">
                                  <a:latin typeface="Cambria Math" charset="0"/>
                                </a:rPr>
                                <m:t>𝐧</m:t>
                              </m:r>
                              <m:r>
                                <a:rPr lang="en-US" altLang="zh-CN" b="1" i="0" dirty="0">
                                  <a:latin typeface="Cambria Math" charset="0"/>
                                  <a:ea typeface="Cambria Math" charset="0"/>
                                  <a:cs typeface="Cambria Math" charset="0"/>
                                </a:rPr>
                                <m:t>×</m:t>
                              </m:r>
                              <m:r>
                                <a:rPr lang="en-US" altLang="zh-CN" b="1" i="0" dirty="0">
                                  <a:latin typeface="Cambria Math" charset="0"/>
                                  <a:ea typeface="Cambria Math" charset="0"/>
                                  <a:cs typeface="Cambria Math" charset="0"/>
                                </a:rPr>
                                <m:t>𝐮</m:t>
                              </m:r>
                            </m:e>
                          </m:d>
                        </m:den>
                      </m:f>
                    </m:oMath>
                  </m:oMathPara>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146018" y="5924462"/>
                <a:ext cx="1360372" cy="62196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6534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坐标系变换</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17</a:t>
            </a:fld>
            <a:endParaRPr lang="zh-CN" altLang="en-US" dirty="0"/>
          </a:p>
        </p:txBody>
      </p:sp>
      <p:sp>
        <p:nvSpPr>
          <p:cNvPr id="7" name="Content Placeholder 2"/>
          <p:cNvSpPr>
            <a:spLocks noGrp="1"/>
          </p:cNvSpPr>
          <p:nvPr>
            <p:ph idx="1"/>
          </p:nvPr>
        </p:nvSpPr>
        <p:spPr>
          <a:xfrm>
            <a:off x="628650" y="1316831"/>
            <a:ext cx="7886700" cy="4351338"/>
          </a:xfrm>
        </p:spPr>
        <p:txBody>
          <a:bodyPr/>
          <a:lstStyle/>
          <a:p>
            <a:r>
              <a:rPr lang="zh-CN" altLang="en-US" dirty="0">
                <a:latin typeface="Microsoft YaHei" charset="-122"/>
                <a:ea typeface="Microsoft YaHei" charset="-122"/>
                <a:cs typeface="Microsoft YaHei" charset="-122"/>
              </a:rPr>
              <a:t>考虑同一个向量相对于两组不同基的表示</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假设表示分别是</a:t>
            </a: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906451" y="2470532"/>
                <a:ext cx="2616422" cy="5078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𝒂</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3 </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dirty="0">
                  <a:latin typeface="Microsoft YaHei" charset="-122"/>
                  <a:ea typeface="Microsoft YaHei" charset="-122"/>
                  <a:cs typeface="Microsoft YaHei" charset="-122"/>
                </a:endParaRP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906451" y="2470532"/>
                <a:ext cx="2616422" cy="507831"/>
              </a:xfrm>
              <a:prstGeom prst="rect">
                <a:avLst/>
              </a:prstGeom>
              <a:blipFill rotWithShape="0">
                <a:blip r:embed="rId2"/>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7"/>
              <p:cNvSpPr txBox="1">
                <a:spLocks noChangeArrowheads="1"/>
              </p:cNvSpPr>
              <p:nvPr/>
            </p:nvSpPr>
            <p:spPr bwMode="auto">
              <a:xfrm>
                <a:off x="906801" y="2978363"/>
                <a:ext cx="2552571" cy="506870"/>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𝒃</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1 </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3</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baseline="-25000" dirty="0">
                  <a:latin typeface="Microsoft YaHei" charset="-122"/>
                  <a:ea typeface="Microsoft YaHei" charset="-122"/>
                  <a:cs typeface="Microsoft YaHei" charset="-122"/>
                </a:endParaRPr>
              </a:p>
            </p:txBody>
          </p:sp>
        </mc:Choice>
        <mc:Fallback xmlns="">
          <p:sp>
            <p:nvSpPr>
              <p:cNvPr id="9" name="Text Box 7"/>
              <p:cNvSpPr txBox="1">
                <a:spLocks noRot="1" noChangeAspect="1" noMove="1" noResize="1" noEditPoints="1" noAdjustHandles="1" noChangeArrowheads="1" noChangeShapeType="1" noTextEdit="1"/>
              </p:cNvSpPr>
              <p:nvPr/>
            </p:nvSpPr>
            <p:spPr bwMode="auto">
              <a:xfrm>
                <a:off x="906801" y="2978363"/>
                <a:ext cx="2552571" cy="506870"/>
              </a:xfrm>
              <a:prstGeom prst="rect">
                <a:avLst/>
              </a:prstGeom>
              <a:blipFill rotWithShape="0">
                <a:blip r:embed="rId3"/>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p:cNvSpPr txBox="1">
                <a:spLocks noChangeArrowheads="1"/>
              </p:cNvSpPr>
              <p:nvPr/>
            </p:nvSpPr>
            <p:spPr bwMode="auto">
              <a:xfrm>
                <a:off x="1247158" y="4188078"/>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p:cNvSpPr txBox="1">
                <a:spLocks noRot="1" noChangeAspect="1" noMove="1" noResize="1" noEditPoints="1" noAdjustHandles="1" noChangeArrowheads="1" noChangeShapeType="1" noTextEdit="1"/>
              </p:cNvSpPr>
              <p:nvPr/>
            </p:nvSpPr>
            <p:spPr bwMode="auto">
              <a:xfrm>
                <a:off x="1247158" y="4188078"/>
                <a:ext cx="2728623" cy="522194"/>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sp>
        <p:nvSpPr>
          <p:cNvPr id="11" name="Right Arrow 10"/>
          <p:cNvSpPr/>
          <p:nvPr/>
        </p:nvSpPr>
        <p:spPr>
          <a:xfrm>
            <a:off x="903063" y="4574234"/>
            <a:ext cx="376870" cy="35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1616070" y="5245291"/>
                <a:ext cx="1990801" cy="523220"/>
              </a:xfrm>
              <a:prstGeom prst="rect">
                <a:avLst/>
              </a:prstGeom>
            </p:spPr>
            <p:txBody>
              <a:bodyPr wrap="none">
                <a:spAutoFit/>
              </a:bodyPr>
              <a:lstStyle/>
              <a:p>
                <a:r>
                  <a:rPr lang="en-US" altLang="zh-CN" sz="2800" dirty="0">
                    <a:ea typeface="Microsoft YaHei" charset="-122"/>
                    <a:cs typeface="Microsoft YaHei" charset="-122"/>
                  </a:rPr>
                  <a:t>with</a:t>
                </a:r>
                <a:r>
                  <a:rPr lang="zh-CN" altLang="en-US" sz="2800" dirty="0">
                    <a:ea typeface="Microsoft YaHei" charset="-122"/>
                    <a:cs typeface="Microsoft YaHei" charset="-122"/>
                  </a:rPr>
                  <a:t>  </a:t>
                </a:r>
                <a14:m>
                  <m:oMath xmlns:m="http://schemas.openxmlformats.org/officeDocument/2006/math">
                    <m:r>
                      <a:rPr lang="en-US" altLang="zh-CN" sz="280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r>
                      <a:rPr lang="zh-CN" altLang="en-US" sz="2800" b="0" i="1" dirty="0" smtClean="0">
                        <a:latin typeface="Cambria Math" charset="0"/>
                        <a:ea typeface="Microsoft YaHei" charset="-122"/>
                        <a:cs typeface="Microsoft YaHei" charset="-122"/>
                      </a:rPr>
                      <m:t> </m:t>
                    </m:r>
                    <m:r>
                      <a:rPr lang="en-US" altLang="zh-CN" sz="2800" b="0" i="1" dirty="0" smtClean="0">
                        <a:latin typeface="Cambria Math" charset="0"/>
                        <a:ea typeface="Microsoft YaHei" charset="-122"/>
                        <a:cs typeface="Microsoft YaHei" charset="-122"/>
                      </a:rPr>
                      <m:t>?</m:t>
                    </m:r>
                  </m:oMath>
                </a14:m>
                <a:r>
                  <a:rPr lang="zh-CN" altLang="en-US" sz="2800" i="1" dirty="0"/>
                  <a:t> </a:t>
                </a:r>
                <a:endParaRPr lang="en-US" sz="2800" i="1" dirty="0"/>
              </a:p>
            </p:txBody>
          </p:sp>
        </mc:Choice>
        <mc:Fallback xmlns="">
          <p:sp>
            <p:nvSpPr>
              <p:cNvPr id="12" name="Rectangle 11"/>
              <p:cNvSpPr>
                <a:spLocks noRot="1" noChangeAspect="1" noMove="1" noResize="1" noEditPoints="1" noAdjustHandles="1" noChangeArrowheads="1" noChangeShapeType="1" noTextEdit="1"/>
              </p:cNvSpPr>
              <p:nvPr/>
            </p:nvSpPr>
            <p:spPr>
              <a:xfrm>
                <a:off x="1616070" y="5245291"/>
                <a:ext cx="1990801" cy="523220"/>
              </a:xfrm>
              <a:prstGeom prst="rect">
                <a:avLst/>
              </a:prstGeom>
              <a:blipFill rotWithShape="0">
                <a:blip r:embed="rId5"/>
                <a:stretch>
                  <a:fillRect l="-611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Box 4"/>
              <p:cNvSpPr txBox="1">
                <a:spLocks noChangeArrowheads="1"/>
              </p:cNvSpPr>
              <p:nvPr/>
            </p:nvSpPr>
            <p:spPr bwMode="auto">
              <a:xfrm>
                <a:off x="4133873" y="3617441"/>
                <a:ext cx="4655890" cy="1384995"/>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1 </m:t>
                      </m:r>
                      <m:r>
                        <a:rPr lang="en-US" altLang="zh-CN" sz="2800" i="1" dirty="0">
                          <a:latin typeface="Cambria Math" charset="0"/>
                          <a:ea typeface="Microsoft YaHei" charset="-122"/>
                          <a:cs typeface="Microsoft YaHei" charset="-122"/>
                        </a:rPr>
                        <m:t>=</m:t>
                      </m:r>
                      <m:r>
                        <a:rPr lang="en-US" altLang="zh-CN" sz="2800" i="1" dirty="0" smtClean="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baseline="-25000" dirty="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2 </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dirty="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3 </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baseline="-25000" dirty="0">
                  <a:latin typeface="Microsoft YaHei" charset="-122"/>
                  <a:ea typeface="Microsoft YaHei" charset="-122"/>
                  <a:cs typeface="Microsoft YaHei" charset="-122"/>
                </a:endParaRPr>
              </a:p>
            </p:txBody>
          </p:sp>
        </mc:Choice>
        <mc:Fallback xmlns="">
          <p:sp>
            <p:nvSpPr>
              <p:cNvPr id="13" name="Text Box 4"/>
              <p:cNvSpPr txBox="1">
                <a:spLocks noRot="1" noChangeAspect="1" noMove="1" noResize="1" noEditPoints="1" noAdjustHandles="1" noChangeArrowheads="1" noChangeShapeType="1" noTextEdit="1"/>
              </p:cNvSpPr>
              <p:nvPr/>
            </p:nvSpPr>
            <p:spPr bwMode="auto">
              <a:xfrm>
                <a:off x="4133873" y="3617441"/>
                <a:ext cx="4655890" cy="1384995"/>
              </a:xfrm>
              <a:prstGeom prst="rect">
                <a:avLst/>
              </a:prstGeom>
              <a:blipFill rotWithShape="0">
                <a:blip r:embed="rId6"/>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4"/>
              <p:cNvSpPr txBox="1">
                <a:spLocks noChangeArrowheads="1"/>
              </p:cNvSpPr>
              <p:nvPr/>
            </p:nvSpPr>
            <p:spPr bwMode="auto">
              <a:xfrm>
                <a:off x="3935323" y="5219978"/>
                <a:ext cx="4655890" cy="1227516"/>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14" name="Text Box 4"/>
              <p:cNvSpPr txBox="1">
                <a:spLocks noRot="1" noChangeAspect="1" noMove="1" noResize="1" noEditPoints="1" noAdjustHandles="1" noChangeArrowheads="1" noChangeShapeType="1" noTextEdit="1"/>
              </p:cNvSpPr>
              <p:nvPr/>
            </p:nvSpPr>
            <p:spPr bwMode="auto">
              <a:xfrm>
                <a:off x="3935323" y="5219978"/>
                <a:ext cx="4655890" cy="1227516"/>
              </a:xfrm>
              <a:prstGeom prst="rect">
                <a:avLst/>
              </a:prstGeom>
              <a:blipFill rotWithShape="0">
                <a:blip r:embed="rId7"/>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Box 4"/>
              <p:cNvSpPr txBox="1">
                <a:spLocks noChangeArrowheads="1"/>
              </p:cNvSpPr>
              <p:nvPr/>
            </p:nvSpPr>
            <p:spPr bwMode="auto">
              <a:xfrm>
                <a:off x="3225652" y="2560468"/>
                <a:ext cx="5987921" cy="1060803"/>
              </a:xfrm>
              <a:prstGeom prst="rect">
                <a:avLst/>
              </a:prstGeom>
              <a:noFill/>
              <a:ln w="12700">
                <a:noFill/>
                <a:miter lim="800000"/>
                <a:headEnd type="none" w="sm" len="sm"/>
                <a:tailEnd type="none" w="sm" len="sm"/>
              </a:ln>
            </p:spPr>
            <p:txBody>
              <a:bodyPr wrap="none" anchorCtr="1">
                <a:spAutoFit/>
              </a:bodyPr>
              <a:lstStyle/>
              <a:p>
                <a:pPr>
                  <a:spcBef>
                    <a:spcPct val="20000"/>
                  </a:spcBef>
                </a:pPr>
                <a14:m>
                  <m:oMathPara xmlns:m="http://schemas.openxmlformats.org/officeDocument/2006/math">
                    <m:oMathParaPr>
                      <m:jc m:val="centerGroup"/>
                    </m:oMathParaPr>
                    <m:oMath xmlns:m="http://schemas.openxmlformats.org/officeDocument/2006/math">
                      <m:r>
                        <a:rPr lang="en-US" altLang="zh-CN" sz="2000" b="1" i="1" dirty="0" smtClean="0">
                          <a:latin typeface="Cambria Math" charset="0"/>
                          <a:ea typeface="Microsoft YaHei" charset="-122"/>
                          <a:cs typeface="Microsoft YaHei" charset="-122"/>
                        </a:rPr>
                        <m:t>𝒗</m:t>
                      </m:r>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3200" i="1" baseline="30000"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r>
                        <a:rPr lang="en-US" altLang="zh-CN" sz="3200" i="1" baseline="30000" dirty="0">
                          <a:latin typeface="Cambria Math" charset="0"/>
                          <a:ea typeface="Microsoft YaHei" charset="-122"/>
                          <a:cs typeface="Microsoft YaHei" charset="-122"/>
                        </a:rPr>
                        <m:t>𝑇</m:t>
                      </m:r>
                    </m:oMath>
                  </m:oMathPara>
                </a14:m>
                <a:endParaRPr lang="en-US" altLang="zh-CN" sz="3200" baseline="30000" dirty="0">
                  <a:latin typeface="Microsoft YaHei" charset="-122"/>
                  <a:ea typeface="Microsoft YaHei" charset="-122"/>
                  <a:cs typeface="Microsoft YaHei" charset="-122"/>
                </a:endParaRPr>
              </a:p>
              <a:p>
                <a:pPr>
                  <a:spcBef>
                    <a:spcPct val="20000"/>
                  </a:spcBef>
                </a:pPr>
                <a:r>
                  <a:rPr lang="zh-CN" altLang="en-US" sz="2000" dirty="0">
                    <a:ea typeface="Microsoft YaHei" charset="-122"/>
                    <a:cs typeface="Microsoft YaHei" charset="-122"/>
                  </a:rPr>
                  <a:t>     </a:t>
                </a:r>
                <a14:m>
                  <m:oMath xmlns:m="http://schemas.openxmlformats.org/officeDocument/2006/math">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3200" i="1" baseline="30000"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r>
                      <a:rPr lang="en-US" altLang="zh-CN" sz="3200" i="1" baseline="30000" dirty="0">
                        <a:latin typeface="Cambria Math" charset="0"/>
                        <a:ea typeface="Microsoft YaHei" charset="-122"/>
                        <a:cs typeface="Microsoft YaHei" charset="-122"/>
                      </a:rPr>
                      <m:t>𝑇</m:t>
                    </m:r>
                  </m:oMath>
                </a14:m>
                <a:endParaRPr lang="en-US" altLang="zh-CN" sz="3200" baseline="30000" dirty="0">
                  <a:latin typeface="Microsoft YaHei" charset="-122"/>
                  <a:ea typeface="Microsoft YaHei" charset="-122"/>
                  <a:cs typeface="Microsoft YaHei" charset="-122"/>
                </a:endParaRPr>
              </a:p>
              <a:p>
                <a:endParaRPr lang="en-US" altLang="zh-CN" sz="1400" dirty="0">
                  <a:latin typeface="Microsoft YaHei" charset="-122"/>
                  <a:ea typeface="Microsoft YaHei" charset="-122"/>
                  <a:cs typeface="Microsoft YaHei" charset="-122"/>
                </a:endParaRPr>
              </a:p>
            </p:txBody>
          </p:sp>
        </mc:Choice>
        <mc:Fallback xmlns="">
          <p:sp>
            <p:nvSpPr>
              <p:cNvPr id="15" name="Text Box 4"/>
              <p:cNvSpPr txBox="1">
                <a:spLocks noRot="1" noChangeAspect="1" noMove="1" noResize="1" noEditPoints="1" noAdjustHandles="1" noChangeArrowheads="1" noChangeShapeType="1" noTextEdit="1"/>
              </p:cNvSpPr>
              <p:nvPr/>
            </p:nvSpPr>
            <p:spPr bwMode="auto">
              <a:xfrm>
                <a:off x="3225652" y="2560468"/>
                <a:ext cx="5987921" cy="1060803"/>
              </a:xfrm>
              <a:prstGeom prst="rect">
                <a:avLst/>
              </a:prstGeom>
              <a:blipFill rotWithShape="0">
                <a:blip r:embed="rId8"/>
                <a:stretch>
                  <a:fillRect t="-62069" b="-34483"/>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1225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坐标系变换</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18</a:t>
            </a:fld>
            <a:endParaRPr lang="zh-CN" altLang="en-US" dirty="0"/>
          </a:p>
        </p:txBody>
      </p:sp>
      <p:sp>
        <p:nvSpPr>
          <p:cNvPr id="7" name="Content Placeholder 2"/>
          <p:cNvSpPr>
            <a:spLocks noGrp="1"/>
          </p:cNvSpPr>
          <p:nvPr>
            <p:ph idx="1"/>
          </p:nvPr>
        </p:nvSpPr>
        <p:spPr>
          <a:xfrm>
            <a:off x="628650" y="1316831"/>
            <a:ext cx="7886700" cy="4351338"/>
          </a:xfrm>
        </p:spPr>
        <p:txBody>
          <a:bodyPr/>
          <a:lstStyle/>
          <a:p>
            <a:r>
              <a:rPr lang="zh-CN" altLang="en-US" dirty="0">
                <a:latin typeface="Microsoft YaHei" charset="-122"/>
                <a:ea typeface="Microsoft YaHei" charset="-122"/>
                <a:cs typeface="Microsoft YaHei" charset="-122"/>
              </a:rPr>
              <a:t>考虑同一个向量相对于两组不同基的表示</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假设表示分别是</a:t>
            </a: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906451" y="2470532"/>
                <a:ext cx="2616422" cy="5078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𝒂</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3 </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dirty="0">
                  <a:latin typeface="Microsoft YaHei" charset="-122"/>
                  <a:ea typeface="Microsoft YaHei" charset="-122"/>
                  <a:cs typeface="Microsoft YaHei" charset="-122"/>
                </a:endParaRP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906451" y="2470532"/>
                <a:ext cx="2616422" cy="507831"/>
              </a:xfrm>
              <a:prstGeom prst="rect">
                <a:avLst/>
              </a:prstGeom>
              <a:blipFill rotWithShape="0">
                <a:blip r:embed="rId2"/>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7"/>
              <p:cNvSpPr txBox="1">
                <a:spLocks noChangeArrowheads="1"/>
              </p:cNvSpPr>
              <p:nvPr/>
            </p:nvSpPr>
            <p:spPr bwMode="auto">
              <a:xfrm>
                <a:off x="906801" y="2978363"/>
                <a:ext cx="2552571" cy="506870"/>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𝒃</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1 </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3</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baseline="-25000" dirty="0">
                  <a:latin typeface="Microsoft YaHei" charset="-122"/>
                  <a:ea typeface="Microsoft YaHei" charset="-122"/>
                  <a:cs typeface="Microsoft YaHei" charset="-122"/>
                </a:endParaRPr>
              </a:p>
            </p:txBody>
          </p:sp>
        </mc:Choice>
        <mc:Fallback xmlns="">
          <p:sp>
            <p:nvSpPr>
              <p:cNvPr id="9" name="Text Box 7"/>
              <p:cNvSpPr txBox="1">
                <a:spLocks noRot="1" noChangeAspect="1" noMove="1" noResize="1" noEditPoints="1" noAdjustHandles="1" noChangeArrowheads="1" noChangeShapeType="1" noTextEdit="1"/>
              </p:cNvSpPr>
              <p:nvPr/>
            </p:nvSpPr>
            <p:spPr bwMode="auto">
              <a:xfrm>
                <a:off x="906801" y="2978363"/>
                <a:ext cx="2552571" cy="506870"/>
              </a:xfrm>
              <a:prstGeom prst="rect">
                <a:avLst/>
              </a:prstGeom>
              <a:blipFill rotWithShape="0">
                <a:blip r:embed="rId3"/>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p:cNvSpPr txBox="1">
                <a:spLocks noChangeArrowheads="1"/>
              </p:cNvSpPr>
              <p:nvPr/>
            </p:nvSpPr>
            <p:spPr bwMode="auto">
              <a:xfrm>
                <a:off x="1247160" y="417218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p:cNvSpPr txBox="1">
                <a:spLocks noRot="1" noChangeAspect="1" noMove="1" noResize="1" noEditPoints="1" noAdjustHandles="1" noChangeArrowheads="1" noChangeShapeType="1" noTextEdit="1"/>
              </p:cNvSpPr>
              <p:nvPr/>
            </p:nvSpPr>
            <p:spPr bwMode="auto">
              <a:xfrm>
                <a:off x="1247160" y="4172184"/>
                <a:ext cx="2728623" cy="522194"/>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sp>
        <p:nvSpPr>
          <p:cNvPr id="11" name="Right Arrow 10"/>
          <p:cNvSpPr/>
          <p:nvPr/>
        </p:nvSpPr>
        <p:spPr>
          <a:xfrm>
            <a:off x="903063" y="4574234"/>
            <a:ext cx="376870" cy="35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762174" y="5295692"/>
                <a:ext cx="3731278" cy="523220"/>
              </a:xfrm>
              <a:prstGeom prst="rect">
                <a:avLst/>
              </a:prstGeom>
            </p:spPr>
            <p:txBody>
              <a:bodyPr wrap="none">
                <a:spAutoFit/>
              </a:bodyPr>
              <a:lstStyle/>
              <a:p>
                <a:r>
                  <a:rPr lang="zh-CN" altLang="en-US" sz="2800" dirty="0">
                    <a:latin typeface="Microsoft YaHei" charset="-122"/>
                    <a:ea typeface="Microsoft YaHei" charset="-122"/>
                    <a:cs typeface="Microsoft YaHei" charset="-122"/>
                  </a:rPr>
                  <a:t>齐次坐标表示下的</a:t>
                </a:r>
                <a14:m>
                  <m:oMath xmlns:m="http://schemas.openxmlformats.org/officeDocument/2006/math">
                    <m:r>
                      <a:rPr lang="en-US" altLang="zh-CN" sz="2800" i="1" dirty="0">
                        <a:latin typeface="Cambria Math" charset="0"/>
                        <a:ea typeface="Microsoft YaHei" charset="-122"/>
                        <a:cs typeface="Microsoft YaHei" charset="-122"/>
                      </a:rPr>
                      <m:t>𝑀</m:t>
                    </m:r>
                  </m:oMath>
                </a14:m>
                <a:r>
                  <a:rPr lang="zh-CN" altLang="en-US" sz="2800" dirty="0">
                    <a:latin typeface="Microsoft YaHei" charset="-122"/>
                    <a:ea typeface="Microsoft YaHei" charset="-122"/>
                    <a:cs typeface="Microsoft YaHei" charset="-122"/>
                  </a:rPr>
                  <a:t>？</a:t>
                </a:r>
              </a:p>
            </p:txBody>
          </p:sp>
        </mc:Choice>
        <mc:Fallback xmlns="">
          <p:sp>
            <p:nvSpPr>
              <p:cNvPr id="12" name="Rectangle 11"/>
              <p:cNvSpPr>
                <a:spLocks noRot="1" noChangeAspect="1" noMove="1" noResize="1" noEditPoints="1" noAdjustHandles="1" noChangeArrowheads="1" noChangeShapeType="1" noTextEdit="1"/>
              </p:cNvSpPr>
              <p:nvPr/>
            </p:nvSpPr>
            <p:spPr>
              <a:xfrm>
                <a:off x="762174" y="5295692"/>
                <a:ext cx="3731278" cy="523220"/>
              </a:xfrm>
              <a:prstGeom prst="rect">
                <a:avLst/>
              </a:prstGeom>
              <a:blipFill rotWithShape="0">
                <a:blip r:embed="rId5"/>
                <a:stretch>
                  <a:fillRect l="-3268" t="-12791" r="-196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Box 4"/>
              <p:cNvSpPr txBox="1">
                <a:spLocks noChangeArrowheads="1"/>
              </p:cNvSpPr>
              <p:nvPr/>
            </p:nvSpPr>
            <p:spPr bwMode="auto">
              <a:xfrm>
                <a:off x="3225652" y="2560468"/>
                <a:ext cx="5987921" cy="1060803"/>
              </a:xfrm>
              <a:prstGeom prst="rect">
                <a:avLst/>
              </a:prstGeom>
              <a:noFill/>
              <a:ln w="12700">
                <a:noFill/>
                <a:miter lim="800000"/>
                <a:headEnd type="none" w="sm" len="sm"/>
                <a:tailEnd type="none" w="sm" len="sm"/>
              </a:ln>
            </p:spPr>
            <p:txBody>
              <a:bodyPr wrap="none" anchorCtr="1">
                <a:spAutoFit/>
              </a:bodyPr>
              <a:lstStyle/>
              <a:p>
                <a:pPr>
                  <a:spcBef>
                    <a:spcPct val="20000"/>
                  </a:spcBef>
                </a:pPr>
                <a14:m>
                  <m:oMathPara xmlns:m="http://schemas.openxmlformats.org/officeDocument/2006/math">
                    <m:oMathParaPr>
                      <m:jc m:val="centerGroup"/>
                    </m:oMathParaPr>
                    <m:oMath xmlns:m="http://schemas.openxmlformats.org/officeDocument/2006/math">
                      <m:r>
                        <a:rPr lang="en-US" altLang="zh-CN" sz="2000" b="1" i="1" dirty="0" smtClean="0">
                          <a:latin typeface="Cambria Math" charset="0"/>
                          <a:ea typeface="Microsoft YaHei" charset="-122"/>
                          <a:cs typeface="Microsoft YaHei" charset="-122"/>
                        </a:rPr>
                        <m:t>𝒗</m:t>
                      </m:r>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3200" i="1" baseline="30000"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r>
                        <a:rPr lang="en-US" altLang="zh-CN" sz="3200" i="1" baseline="30000" dirty="0">
                          <a:latin typeface="Cambria Math" charset="0"/>
                          <a:ea typeface="Microsoft YaHei" charset="-122"/>
                          <a:cs typeface="Microsoft YaHei" charset="-122"/>
                        </a:rPr>
                        <m:t>𝑇</m:t>
                      </m:r>
                    </m:oMath>
                  </m:oMathPara>
                </a14:m>
                <a:endParaRPr lang="en-US" altLang="zh-CN" sz="3200" baseline="30000" dirty="0">
                  <a:latin typeface="Microsoft YaHei" charset="-122"/>
                  <a:ea typeface="Microsoft YaHei" charset="-122"/>
                  <a:cs typeface="Microsoft YaHei" charset="-122"/>
                </a:endParaRPr>
              </a:p>
              <a:p>
                <a:pPr>
                  <a:spcBef>
                    <a:spcPct val="20000"/>
                  </a:spcBef>
                </a:pPr>
                <a:r>
                  <a:rPr lang="zh-CN" altLang="en-US" sz="2000" dirty="0">
                    <a:ea typeface="Microsoft YaHei" charset="-122"/>
                    <a:cs typeface="Microsoft YaHei" charset="-122"/>
                  </a:rPr>
                  <a:t>     </a:t>
                </a:r>
                <a14:m>
                  <m:oMath xmlns:m="http://schemas.openxmlformats.org/officeDocument/2006/math">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3200" i="1" baseline="30000"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r>
                      <a:rPr lang="en-US" altLang="zh-CN" sz="3200" i="1" baseline="30000" dirty="0">
                        <a:latin typeface="Cambria Math" charset="0"/>
                        <a:ea typeface="Microsoft YaHei" charset="-122"/>
                        <a:cs typeface="Microsoft YaHei" charset="-122"/>
                      </a:rPr>
                      <m:t>𝑇</m:t>
                    </m:r>
                  </m:oMath>
                </a14:m>
                <a:endParaRPr lang="en-US" altLang="zh-CN" sz="3200" baseline="30000" dirty="0">
                  <a:latin typeface="Microsoft YaHei" charset="-122"/>
                  <a:ea typeface="Microsoft YaHei" charset="-122"/>
                  <a:cs typeface="Microsoft YaHei" charset="-122"/>
                </a:endParaRPr>
              </a:p>
              <a:p>
                <a:endParaRPr lang="en-US" altLang="zh-CN" sz="1400" dirty="0">
                  <a:latin typeface="Microsoft YaHei" charset="-122"/>
                  <a:ea typeface="Microsoft YaHei" charset="-122"/>
                  <a:cs typeface="Microsoft YaHei" charset="-122"/>
                </a:endParaRPr>
              </a:p>
            </p:txBody>
          </p:sp>
        </mc:Choice>
        <mc:Fallback xmlns="">
          <p:sp>
            <p:nvSpPr>
              <p:cNvPr id="15" name="Text Box 4"/>
              <p:cNvSpPr txBox="1">
                <a:spLocks noRot="1" noChangeAspect="1" noMove="1" noResize="1" noEditPoints="1" noAdjustHandles="1" noChangeArrowheads="1" noChangeShapeType="1" noTextEdit="1"/>
              </p:cNvSpPr>
              <p:nvPr/>
            </p:nvSpPr>
            <p:spPr bwMode="auto">
              <a:xfrm>
                <a:off x="3225652" y="2560468"/>
                <a:ext cx="5987921" cy="1060803"/>
              </a:xfrm>
              <a:prstGeom prst="rect">
                <a:avLst/>
              </a:prstGeom>
              <a:blipFill rotWithShape="0">
                <a:blip r:embed="rId6"/>
                <a:stretch>
                  <a:fillRect t="-62069" b="-34483"/>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1029"/>
              <p:cNvSpPr txBox="1">
                <a:spLocks noChangeArrowheads="1"/>
              </p:cNvSpPr>
              <p:nvPr/>
            </p:nvSpPr>
            <p:spPr>
              <a:xfrm>
                <a:off x="4465336" y="3528011"/>
                <a:ext cx="4399126" cy="1676400"/>
              </a:xfrm>
              <a:prstGeom prst="rect">
                <a:avLst/>
              </a:prstGeom>
              <a:noFill/>
            </p:spPr>
            <p:txBody>
              <a:bodyPr vert="horz" lIns="91440" tIns="45720" rIns="91440" bIns="45720" rtlCol="0">
                <a:normAutofit/>
              </a:bodyPr>
              <a:lstStyle/>
              <a:p>
                <a:pPr>
                  <a:spcBef>
                    <a:spcPts val="600"/>
                  </a:spcBef>
                </a:pPr>
                <a14:m>
                  <m:oMathPara xmlns:m="http://schemas.openxmlformats.org/officeDocument/2006/math">
                    <m:oMathParaPr>
                      <m:jc m:val="left"/>
                    </m:oMathParaPr>
                    <m:oMath xmlns:m="http://schemas.openxmlformats.org/officeDocument/2006/math">
                      <m:r>
                        <a:rPr lang="en-US" altLang="zh-CN" sz="2400" i="1" dirty="0" smtClean="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1 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baseline="-250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2 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23</m:t>
                      </m:r>
                      <m:r>
                        <a:rPr lang="en-US" altLang="zh-CN" sz="2400" i="1" dirty="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3</m:t>
                      </m:r>
                    </m:oMath>
                  </m:oMathPara>
                </a14:m>
                <a:endParaRPr lang="en-US" altLang="zh-CN" sz="24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3 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i="1" baseline="-25000" dirty="0">
                  <a:latin typeface="Cambria Math" charset="0"/>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𝑄</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43</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3 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𝑃</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m:t>
                      </m:r>
                    </m:oMath>
                  </m:oMathPara>
                </a14:m>
                <a:endParaRPr kumimoji="0" lang="en-US" altLang="zh-CN" sz="2400" b="0" i="0" u="none" strike="noStrike" kern="1200" cap="none" spc="0" normalizeH="0" baseline="-25000" noProof="0" dirty="0">
                  <a:ln>
                    <a:noFill/>
                  </a:ln>
                  <a:solidFill>
                    <a:srgbClr val="0000FF"/>
                  </a:solidFill>
                  <a:effectLst/>
                  <a:uLnTx/>
                  <a:uFillTx/>
                  <a:latin typeface="Microsoft YaHei" charset="-122"/>
                  <a:ea typeface="Microsoft YaHei" charset="-122"/>
                  <a:cs typeface="Microsoft YaHei" charset="-122"/>
                </a:endParaRPr>
              </a:p>
              <a:p>
                <a:pPr marL="228600" marR="0" lvl="0" indent="-360000" defTabSz="914400" rtl="0" eaLnBrk="1" fontAlgn="auto" latinLnBrk="0" hangingPunct="1">
                  <a:lnSpc>
                    <a:spcPct val="90000"/>
                  </a:lnSpc>
                  <a:spcBef>
                    <a:spcPts val="600"/>
                  </a:spcBef>
                  <a:spcAft>
                    <a:spcPts val="0"/>
                  </a:spcAft>
                  <a:buClr>
                    <a:srgbClr val="94003F"/>
                  </a:buClr>
                  <a:buSzPct val="70000"/>
                  <a:buFontTx/>
                  <a:buNone/>
                  <a:tabLst/>
                  <a:defRPr/>
                </a:pPr>
                <a:endParaRPr kumimoji="0" lang="en-US" altLang="zh-CN" sz="2400" b="0" i="0" u="none" strike="noStrike" kern="1200" cap="none" spc="0" normalizeH="0" baseline="-25000" noProof="0" dirty="0">
                  <a:ln>
                    <a:noFill/>
                  </a:ln>
                  <a:solidFill>
                    <a:schemeClr val="tx1"/>
                  </a:solidFill>
                  <a:effectLst/>
                  <a:uLnTx/>
                  <a:uFillTx/>
                  <a:latin typeface="Microsoft YaHei" charset="-122"/>
                  <a:ea typeface="Microsoft YaHei" charset="-122"/>
                  <a:cs typeface="Microsoft YaHei" charset="-122"/>
                </a:endParaRPr>
              </a:p>
            </p:txBody>
          </p:sp>
        </mc:Choice>
        <mc:Fallback xmlns="">
          <p:sp>
            <p:nvSpPr>
              <p:cNvPr id="16" name="Text Box 1029"/>
              <p:cNvSpPr txBox="1">
                <a:spLocks noRot="1" noChangeAspect="1" noMove="1" noResize="1" noEditPoints="1" noAdjustHandles="1" noChangeArrowheads="1" noChangeShapeType="1" noTextEdit="1"/>
              </p:cNvSpPr>
              <p:nvPr/>
            </p:nvSpPr>
            <p:spPr>
              <a:xfrm>
                <a:off x="4465336" y="3528011"/>
                <a:ext cx="4399126" cy="1676400"/>
              </a:xfrm>
              <a:prstGeom prst="rect">
                <a:avLst/>
              </a:prstGeom>
              <a:blipFill rotWithShape="0">
                <a:blip r:embed="rId7"/>
                <a:stretch>
                  <a:fillRect l="-971" t="-3273" b="-22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4"/>
              <p:cNvSpPr txBox="1">
                <a:spLocks noChangeArrowheads="1"/>
              </p:cNvSpPr>
              <p:nvPr/>
            </p:nvSpPr>
            <p:spPr bwMode="auto">
              <a:xfrm>
                <a:off x="4034016" y="5184889"/>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17" name="Text Box 4"/>
              <p:cNvSpPr txBox="1">
                <a:spLocks noRot="1" noChangeAspect="1" noMove="1" noResize="1" noEditPoints="1" noAdjustHandles="1" noChangeArrowheads="1" noChangeShapeType="1" noTextEdit="1"/>
              </p:cNvSpPr>
              <p:nvPr/>
            </p:nvSpPr>
            <p:spPr bwMode="auto">
              <a:xfrm>
                <a:off x="4034016" y="5184889"/>
                <a:ext cx="4655890" cy="1606081"/>
              </a:xfrm>
              <a:prstGeom prst="rect">
                <a:avLst/>
              </a:prstGeom>
              <a:blipFill rotWithShape="0">
                <a:blip r:embed="rId8"/>
                <a:stretch>
                  <a:fillRect/>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201093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缩放变换</a:t>
            </a:r>
            <a:endParaRPr lang="en-US" dirty="0"/>
          </a:p>
        </p:txBody>
      </p:sp>
      <p:sp>
        <p:nvSpPr>
          <p:cNvPr id="3" name="Content Placeholder 2"/>
          <p:cNvSpPr>
            <a:spLocks noGrp="1"/>
          </p:cNvSpPr>
          <p:nvPr>
            <p:ph idx="1"/>
          </p:nvPr>
        </p:nvSpPr>
        <p:spPr/>
        <p:txBody>
          <a:bodyPr>
            <a:normAutofit/>
          </a:bodyPr>
          <a:lstStyle/>
          <a:p>
            <a:r>
              <a:rPr lang="zh-CN" altLang="en-US" sz="2400" dirty="0">
                <a:latin typeface="Microsoft YaHei" charset="-122"/>
                <a:ea typeface="Microsoft YaHei" charset="-122"/>
                <a:cs typeface="Microsoft YaHei" charset="-122"/>
              </a:rPr>
              <a:t>沿每个坐标轴伸展或收缩（</a:t>
            </a:r>
            <a:r>
              <a:rPr lang="zh-CN" altLang="en-US" sz="2400" dirty="0">
                <a:solidFill>
                  <a:srgbClr val="0000FF"/>
                </a:solidFill>
                <a:latin typeface="Microsoft YaHei" charset="-122"/>
                <a:ea typeface="Microsoft YaHei" charset="-122"/>
                <a:cs typeface="Microsoft YaHei" charset="-122"/>
              </a:rPr>
              <a:t>原点为不动点</a:t>
            </a:r>
            <a:r>
              <a:rPr lang="zh-CN" altLang="en-US" sz="2400" dirty="0">
                <a:latin typeface="Microsoft YaHei" charset="-122"/>
                <a:ea typeface="Microsoft YaHei" charset="-122"/>
                <a:cs typeface="Microsoft YaHei" charset="-122"/>
              </a:rPr>
              <a:t>）</a:t>
            </a:r>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19</a:t>
            </a:fld>
            <a:endParaRPr lang="zh-CN" altLang="en-US" dirty="0"/>
          </a:p>
        </p:txBody>
      </p:sp>
      <p:pic>
        <p:nvPicPr>
          <p:cNvPr id="6" name="图片 5"/>
          <p:cNvPicPr>
            <a:picLocks noChangeAspect="1"/>
          </p:cNvPicPr>
          <p:nvPr/>
        </p:nvPicPr>
        <p:blipFill>
          <a:blip r:embed="rId2"/>
          <a:stretch>
            <a:fillRect/>
          </a:stretch>
        </p:blipFill>
        <p:spPr>
          <a:xfrm>
            <a:off x="4767499" y="1918573"/>
            <a:ext cx="3600816" cy="3891077"/>
          </a:xfrm>
          <a:prstGeom prst="rect">
            <a:avLst/>
          </a:prstGeom>
        </p:spPr>
      </p:pic>
      <p:pic>
        <p:nvPicPr>
          <p:cNvPr id="5" name="图片 6"/>
          <p:cNvPicPr>
            <a:picLocks noChangeAspect="1"/>
          </p:cNvPicPr>
          <p:nvPr/>
        </p:nvPicPr>
        <p:blipFill>
          <a:blip r:embed="rId3"/>
          <a:stretch>
            <a:fillRect/>
          </a:stretch>
        </p:blipFill>
        <p:spPr>
          <a:xfrm>
            <a:off x="1062284" y="4120440"/>
            <a:ext cx="4289196" cy="1816149"/>
          </a:xfrm>
          <a:prstGeom prst="rect">
            <a:avLst/>
          </a:prstGeom>
        </p:spPr>
      </p:pic>
    </p:spTree>
    <p:extLst>
      <p:ext uri="{BB962C8B-B14F-4D97-AF65-F5344CB8AC3E}">
        <p14:creationId xmlns:p14="http://schemas.microsoft.com/office/powerpoint/2010/main" val="547779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2334144" y="3850885"/>
            <a:ext cx="4801314"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重要知识点回顾和巩固</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3679672" y="1367763"/>
            <a:ext cx="2130711" cy="1862048"/>
          </a:xfrm>
          <a:prstGeom prst="rect">
            <a:avLst/>
          </a:prstGeom>
          <a:noFill/>
        </p:spPr>
        <p:txBody>
          <a:bodyPr wrap="none" rtlCol="0">
            <a:spAutoFit/>
          </a:bodyPr>
          <a:lstStyle/>
          <a:p>
            <a:r>
              <a:rPr lang="en-US" altLang="zh-CN" sz="11500" b="1" dirty="0">
                <a:solidFill>
                  <a:schemeClr val="bg1"/>
                </a:solidFill>
              </a:rPr>
              <a:t>1-8</a:t>
            </a:r>
            <a:endParaRPr lang="zh-CN" altLang="en-US" sz="11500" b="1" dirty="0">
              <a:solidFill>
                <a:schemeClr val="bg1"/>
              </a:solidFill>
            </a:endParaRPr>
          </a:p>
        </p:txBody>
      </p:sp>
    </p:spTree>
    <p:extLst>
      <p:ext uri="{BB962C8B-B14F-4D97-AF65-F5344CB8AC3E}">
        <p14:creationId xmlns:p14="http://schemas.microsoft.com/office/powerpoint/2010/main" val="1632181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平移变换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176044"/>
              </a:xfrm>
            </p:spPr>
            <p:txBody>
              <a:bodyPr>
                <a:normAutofit/>
              </a:bodyPr>
              <a:lstStyle/>
              <a:p>
                <a:r>
                  <a:rPr lang="zh-CN" altLang="en-US" sz="2400" dirty="0">
                    <a:latin typeface="Microsoft YaHei" charset="-122"/>
                    <a:ea typeface="Microsoft YaHei" charset="-122"/>
                    <a:cs typeface="Microsoft YaHei" charset="-122"/>
                  </a:rPr>
                  <a:t>可以用在齐次坐标中一个</a:t>
                </a:r>
                <a:r>
                  <a:rPr lang="en-US" altLang="zh-CN" sz="2400" dirty="0">
                    <a:latin typeface="Microsoft YaHei" charset="-122"/>
                    <a:ea typeface="Microsoft YaHei" charset="-122"/>
                    <a:cs typeface="Microsoft YaHei" charset="-122"/>
                  </a:rPr>
                  <a:t>4×4</a:t>
                </a:r>
                <a:r>
                  <a:rPr lang="zh-CN" altLang="en-US" sz="2400" dirty="0">
                    <a:latin typeface="Microsoft YaHei" charset="-122"/>
                    <a:ea typeface="Microsoft YaHei" charset="-122"/>
                    <a:cs typeface="Microsoft YaHei" charset="-122"/>
                  </a:rPr>
                  <a:t>的</a:t>
                </a:r>
                <a:r>
                  <a:rPr lang="zh-CN" altLang="en-US" sz="2400" dirty="0"/>
                  <a:t>平移变换</a:t>
                </a:r>
                <a14:m>
                  <m:oMath xmlns:m="http://schemas.openxmlformats.org/officeDocument/2006/math">
                    <m:r>
                      <a:rPr lang="en-US" altLang="zh-CN" sz="2400" b="1" i="1" dirty="0" smtClean="0">
                        <a:latin typeface="Cambria Math" charset="0"/>
                        <a:ea typeface="Microsoft YaHei" charset="-122"/>
                        <a:cs typeface="Microsoft YaHei" charset="-122"/>
                      </a:rPr>
                      <m:t>𝑻</m:t>
                    </m:r>
                  </m:oMath>
                </a14:m>
                <a:r>
                  <a:rPr lang="zh-CN" altLang="en-US" sz="2400" dirty="0">
                    <a:latin typeface="Microsoft YaHei" charset="-122"/>
                    <a:ea typeface="Microsoft YaHei" charset="-122"/>
                    <a:cs typeface="Microsoft YaHei" charset="-122"/>
                  </a:rPr>
                  <a:t>表示平移</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 </a:t>
                </a:r>
                <a14:m>
                  <m:oMath xmlns:m="http://schemas.openxmlformats.org/officeDocument/2006/math">
                    <m:r>
                      <a:rPr lang="en-US" altLang="zh-CN" sz="2400" b="1" i="1" dirty="0" smtClean="0">
                        <a:latin typeface="Cambria Math" charset="0"/>
                        <a:ea typeface="Microsoft YaHei" charset="-122"/>
                        <a:cs typeface="Microsoft YaHei" charset="-122"/>
                      </a:rPr>
                      <m:t>𝒑</m:t>
                    </m:r>
                    <m:r>
                      <a:rPr lang="en-US" altLang="zh-CN" sz="2400" i="1" dirty="0">
                        <a:latin typeface="Cambria Math" charset="0"/>
                        <a:ea typeface="Microsoft YaHei" charset="-122"/>
                        <a:cs typeface="Microsoft YaHei" charset="-122"/>
                      </a:rPr>
                      <m:t>’=</m:t>
                    </m:r>
                    <m:r>
                      <a:rPr lang="en-US" altLang="zh-CN" sz="2400" b="1" i="1" dirty="0" err="1">
                        <a:latin typeface="Cambria Math" charset="0"/>
                        <a:ea typeface="Microsoft YaHei" charset="-122"/>
                        <a:cs typeface="Microsoft YaHei" charset="-122"/>
                      </a:rPr>
                      <m:t>𝑻𝒑</m:t>
                    </m:r>
                    <m:r>
                      <a:rPr lang="en-US" altLang="zh-CN" sz="2400" i="1" dirty="0">
                        <a:latin typeface="Cambria Math" charset="0"/>
                        <a:ea typeface="Microsoft YaHei" charset="-122"/>
                        <a:cs typeface="Microsoft YaHei" charset="-122"/>
                      </a:rPr>
                      <m:t> </m:t>
                    </m:r>
                  </m:oMath>
                </a14:m>
                <a:endParaRPr lang="en-US" altLang="zh-CN" sz="2400"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176044"/>
              </a:xfrm>
              <a:blipFill rotWithShape="0">
                <a:blip r:embed="rId2"/>
                <a:stretch>
                  <a:fillRect l="-309" t="-3416"/>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pic>
        <p:nvPicPr>
          <p:cNvPr id="9" name="图片 8"/>
          <p:cNvPicPr>
            <a:picLocks noChangeAspect="1"/>
          </p:cNvPicPr>
          <p:nvPr/>
        </p:nvPicPr>
        <p:blipFill>
          <a:blip r:embed="rId3"/>
          <a:stretch>
            <a:fillRect/>
          </a:stretch>
        </p:blipFill>
        <p:spPr>
          <a:xfrm>
            <a:off x="1334011" y="2573868"/>
            <a:ext cx="5726409" cy="2366468"/>
          </a:xfrm>
          <a:prstGeom prst="rect">
            <a:avLst/>
          </a:prstGeom>
        </p:spPr>
      </p:pic>
    </p:spTree>
    <p:extLst>
      <p:ext uri="{BB962C8B-B14F-4D97-AF65-F5344CB8AC3E}">
        <p14:creationId xmlns:p14="http://schemas.microsoft.com/office/powerpoint/2010/main" val="323861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旋转变换</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latin typeface="Microsoft YaHei" charset="-122"/>
                    <a:ea typeface="Microsoft YaHei" charset="-122"/>
                    <a:cs typeface="Microsoft YaHei" charset="-122"/>
                  </a:rPr>
                  <a:t>三维对象的旋转</a:t>
                </a:r>
                <a:endParaRPr lang="en-US" altLang="zh-CN" sz="24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不动点</a:t>
                </a:r>
                <a:endParaRPr lang="en-US" altLang="zh-CN" sz="18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旋转轴</a:t>
                </a:r>
                <a:endParaRPr lang="en-US" altLang="zh-CN" sz="18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旋转角度</a:t>
                </a:r>
                <a:endParaRPr lang="en-US" altLang="zh-CN" sz="1800" dirty="0">
                  <a:latin typeface="Microsoft YaHei" charset="-122"/>
                  <a:ea typeface="Microsoft YaHei" charset="-122"/>
                  <a:cs typeface="Microsoft YaHei" charset="-122"/>
                </a:endParaRPr>
              </a:p>
              <a:p>
                <a:pPr lvl="1"/>
                <a:endParaRPr lang="en-US" altLang="zh-CN" sz="1800" dirty="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几种特殊情形</a:t>
                </a:r>
                <a:endParaRPr lang="en-US" altLang="zh-CN" sz="24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分别绕</a:t>
                </a:r>
                <a14:m>
                  <m:oMath xmlns:m="http://schemas.openxmlformats.org/officeDocument/2006/math">
                    <m:r>
                      <a:rPr lang="en-US" altLang="zh-CN" sz="1800" i="1" dirty="0" smtClean="0">
                        <a:latin typeface="Cambria Math" charset="0"/>
                        <a:ea typeface="Microsoft YaHei" charset="-122"/>
                        <a:cs typeface="Microsoft YaHei" charset="-122"/>
                      </a:rPr>
                      <m:t>𝑥</m:t>
                    </m:r>
                    <m:r>
                      <a:rPr lang="zh-CN" altLang="en-US" sz="1800" i="1" dirty="0">
                        <a:latin typeface="Cambria Math" charset="0"/>
                        <a:ea typeface="Microsoft YaHei" charset="-122"/>
                        <a:cs typeface="Microsoft YaHei" charset="-122"/>
                      </a:rPr>
                      <m:t>，</m:t>
                    </m:r>
                    <m:r>
                      <a:rPr lang="en-US" altLang="zh-CN" sz="1800" i="1" dirty="0">
                        <a:latin typeface="Cambria Math" charset="0"/>
                        <a:ea typeface="Microsoft YaHei" charset="-122"/>
                        <a:cs typeface="Microsoft YaHei" charset="-122"/>
                      </a:rPr>
                      <m:t>𝑦</m:t>
                    </m:r>
                    <m:r>
                      <a:rPr lang="zh-CN" altLang="en-US" sz="1800" i="1" dirty="0">
                        <a:latin typeface="Cambria Math" charset="0"/>
                        <a:ea typeface="Microsoft YaHei" charset="-122"/>
                        <a:cs typeface="Microsoft YaHei" charset="-122"/>
                      </a:rPr>
                      <m:t>，</m:t>
                    </m:r>
                    <m:r>
                      <a:rPr lang="en-US" altLang="zh-CN" sz="1800" i="1" dirty="0">
                        <a:latin typeface="Cambria Math" charset="0"/>
                        <a:ea typeface="Microsoft YaHei" charset="-122"/>
                        <a:cs typeface="Microsoft YaHei" charset="-122"/>
                      </a:rPr>
                      <m:t>𝑧</m:t>
                    </m:r>
                  </m:oMath>
                </a14:m>
                <a:r>
                  <a:rPr lang="zh-CN" altLang="en-US" sz="1800" dirty="0">
                    <a:latin typeface="Microsoft YaHei" charset="-122"/>
                    <a:ea typeface="Microsoft YaHei" charset="-122"/>
                    <a:cs typeface="Microsoft YaHei" charset="-122"/>
                  </a:rPr>
                  <a:t>轴的旋转</a:t>
                </a:r>
              </a:p>
              <a:p>
                <a:pPr lvl="1"/>
                <a:r>
                  <a:rPr lang="zh-CN" altLang="en-US" sz="1800" dirty="0">
                    <a:latin typeface="Microsoft YaHei" charset="-122"/>
                    <a:ea typeface="Microsoft YaHei" charset="-122"/>
                    <a:cs typeface="Microsoft YaHei" charset="-122"/>
                  </a:rPr>
                  <a:t>绕过原点的轴旋转</a:t>
                </a:r>
              </a:p>
              <a:p>
                <a:pPr lvl="1"/>
                <a:r>
                  <a:rPr lang="zh-CN" altLang="en-US" sz="1800" dirty="0">
                    <a:latin typeface="Microsoft YaHei" charset="-122"/>
                    <a:ea typeface="Microsoft YaHei" charset="-122"/>
                    <a:cs typeface="Microsoft YaHei" charset="-122"/>
                  </a:rPr>
                  <a:t>绕任一轴旋转</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21</a:t>
            </a:fld>
            <a:endParaRPr lang="zh-CN" altLang="en-US" dirty="0"/>
          </a:p>
        </p:txBody>
      </p:sp>
      <p:pic>
        <p:nvPicPr>
          <p:cNvPr id="6" name="Picture 2" descr="E:\CG\交互式计算机图形学—基于OpenGL着色器的自顶向下方法（第六版）\Figures\CHAPTER03 JPEG\an03f36.jpg"/>
          <p:cNvPicPr>
            <a:picLocks noChangeAspect="1" noChangeArrowheads="1"/>
          </p:cNvPicPr>
          <p:nvPr/>
        </p:nvPicPr>
        <p:blipFill>
          <a:blip r:embed="rId3" cstate="print"/>
          <a:srcRect/>
          <a:stretch>
            <a:fillRect/>
          </a:stretch>
        </p:blipFill>
        <p:spPr bwMode="auto">
          <a:xfrm>
            <a:off x="4098471" y="1962763"/>
            <a:ext cx="4168899" cy="3580183"/>
          </a:xfrm>
          <a:prstGeom prst="rect">
            <a:avLst/>
          </a:prstGeom>
          <a:noFill/>
        </p:spPr>
      </p:pic>
    </p:spTree>
    <p:extLst>
      <p:ext uri="{BB962C8B-B14F-4D97-AF65-F5344CB8AC3E}">
        <p14:creationId xmlns:p14="http://schemas.microsoft.com/office/powerpoint/2010/main" val="141075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绕</a:t>
            </a:r>
            <a:r>
              <a:rPr lang="en-US" altLang="zh-CN" dirty="0"/>
              <a:t>z</a:t>
            </a:r>
            <a:r>
              <a:rPr lang="zh-CN" altLang="en-US" dirty="0"/>
              <a:t>轴的旋转</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2400" dirty="0">
                    <a:latin typeface="Microsoft YaHei" charset="-122"/>
                    <a:ea typeface="Microsoft YaHei" charset="-122"/>
                    <a:cs typeface="Microsoft YaHei" charset="-122"/>
                  </a:rPr>
                  <a:t>在三维空间中绕</a:t>
                </a:r>
                <a:r>
                  <a:rPr lang="en-US" altLang="zh-CN" sz="2400" dirty="0">
                    <a:latin typeface="Microsoft YaHei" charset="-122"/>
                    <a:ea typeface="Microsoft YaHei" charset="-122"/>
                    <a:cs typeface="Microsoft YaHei" charset="-122"/>
                  </a:rPr>
                  <a:t>z</a:t>
                </a:r>
                <a:r>
                  <a:rPr lang="zh-CN" altLang="en-US" sz="2400" dirty="0">
                    <a:latin typeface="Microsoft YaHei" charset="-122"/>
                    <a:ea typeface="Microsoft YaHei" charset="-122"/>
                    <a:cs typeface="Microsoft YaHei" charset="-122"/>
                  </a:rPr>
                  <a:t>轴旋转，点的</a:t>
                </a:r>
                <a:r>
                  <a:rPr lang="en-US" altLang="zh-CN" sz="2400" dirty="0">
                    <a:latin typeface="Microsoft YaHei" charset="-122"/>
                    <a:ea typeface="Microsoft YaHei" charset="-122"/>
                    <a:cs typeface="Microsoft YaHei" charset="-122"/>
                  </a:rPr>
                  <a:t>z</a:t>
                </a:r>
                <a:r>
                  <a:rPr lang="zh-CN" altLang="en-US" sz="2400" dirty="0">
                    <a:latin typeface="Microsoft YaHei" charset="-122"/>
                    <a:ea typeface="Microsoft YaHei" charset="-122"/>
                    <a:cs typeface="Microsoft YaHei" charset="-122"/>
                  </a:rPr>
                  <a:t>坐标不变</a:t>
                </a:r>
                <a:endParaRPr lang="en-US" altLang="zh-CN" sz="24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等价于在</a:t>
                </a:r>
                <a:r>
                  <a:rPr lang="en-US" altLang="zh-CN" sz="1800" dirty="0">
                    <a:latin typeface="Microsoft YaHei" charset="-122"/>
                    <a:ea typeface="Microsoft YaHei" charset="-122"/>
                    <a:cs typeface="Microsoft YaHei" charset="-122"/>
                  </a:rPr>
                  <a:t>z=</a:t>
                </a:r>
                <a:r>
                  <a:rPr lang="zh-CN" altLang="en-US" sz="1800" dirty="0">
                    <a:latin typeface="Microsoft YaHei" charset="-122"/>
                    <a:ea typeface="Microsoft YaHei" charset="-122"/>
                    <a:cs typeface="Microsoft YaHei" charset="-122"/>
                  </a:rPr>
                  <a:t>常数的平面上进行二维旋转</a:t>
                </a:r>
                <a:endParaRPr lang="en-US" altLang="zh-CN" sz="1800" dirty="0">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其齐次坐标表示为</a:t>
                </a:r>
                <a:r>
                  <a:rPr lang="zh-CN" altLang="en-US" sz="1800" b="1" dirty="0">
                    <a:latin typeface="Microsoft YaHei" charset="-122"/>
                    <a:ea typeface="Microsoft YaHei" charset="-122"/>
                    <a:cs typeface="Microsoft YaHei" charset="-122"/>
                  </a:rPr>
                  <a:t> </a:t>
                </a:r>
                <a14:m>
                  <m:oMath xmlns:m="http://schemas.openxmlformats.org/officeDocument/2006/math">
                    <m:r>
                      <a:rPr lang="en-US" altLang="zh-CN" sz="1800" b="1" i="1" dirty="0" smtClean="0">
                        <a:latin typeface="Cambria Math" charset="0"/>
                        <a:ea typeface="Microsoft YaHei" charset="-122"/>
                        <a:cs typeface="Microsoft YaHei" charset="-122"/>
                      </a:rPr>
                      <m:t>𝒑</m:t>
                    </m:r>
                    <m:r>
                      <a:rPr lang="en-US" altLang="zh-CN" sz="1800" i="1" dirty="0">
                        <a:latin typeface="Cambria Math" charset="0"/>
                        <a:ea typeface="Microsoft YaHei" charset="-122"/>
                        <a:cs typeface="Microsoft YaHei" charset="-122"/>
                      </a:rPr>
                      <m:t>’=</m:t>
                    </m:r>
                    <m:r>
                      <a:rPr lang="en-US" altLang="zh-CN" sz="1800" b="1" i="1" dirty="0" err="1">
                        <a:latin typeface="Cambria Math" charset="0"/>
                        <a:ea typeface="Microsoft YaHei" charset="-122"/>
                        <a:cs typeface="Microsoft YaHei" charset="-122"/>
                      </a:rPr>
                      <m:t>𝑹</m:t>
                    </m:r>
                    <m:r>
                      <a:rPr lang="en-US" altLang="zh-CN" sz="1800" b="1" i="1" baseline="-25000" dirty="0" err="1">
                        <a:latin typeface="Cambria Math" charset="0"/>
                        <a:ea typeface="Microsoft YaHei" charset="-122"/>
                        <a:cs typeface="Microsoft YaHei" charset="-122"/>
                      </a:rPr>
                      <m:t>𝒛</m:t>
                    </m:r>
                    <m:r>
                      <a:rPr lang="en-US" altLang="zh-CN" sz="1800" i="1" dirty="0">
                        <a:latin typeface="Cambria Math" charset="0"/>
                        <a:ea typeface="Microsoft YaHei" charset="-122"/>
                        <a:cs typeface="Microsoft YaHei" charset="-122"/>
                      </a:rPr>
                      <m:t>(</m:t>
                    </m:r>
                    <m:r>
                      <a:rPr lang="en-US" altLang="zh-CN" sz="1800" i="1">
                        <a:latin typeface="Cambria Math" charset="0"/>
                        <a:ea typeface="Cambria Math" charset="0"/>
                        <a:cs typeface="Cambria Math" charset="0"/>
                      </a:rPr>
                      <m:t>𝜃</m:t>
                    </m:r>
                    <m:r>
                      <a:rPr lang="en-US" altLang="zh-CN" sz="1800" i="1" dirty="0">
                        <a:latin typeface="Cambria Math" charset="0"/>
                        <a:ea typeface="Microsoft YaHei" charset="-122"/>
                        <a:cs typeface="Microsoft YaHei" charset="-122"/>
                      </a:rPr>
                      <m:t>)</m:t>
                    </m:r>
                    <m:r>
                      <a:rPr lang="en-US" altLang="zh-CN" sz="1800" b="1" i="1" dirty="0">
                        <a:latin typeface="Cambria Math" charset="0"/>
                        <a:ea typeface="Microsoft YaHei" charset="-122"/>
                        <a:cs typeface="Microsoft YaHei" charset="-122"/>
                      </a:rPr>
                      <m:t>𝒑</m:t>
                    </m:r>
                  </m:oMath>
                </a14:m>
                <a:endParaRPr lang="zh-CN" altLang="en-US" sz="1800" dirty="0">
                  <a:latin typeface="Microsoft YaHei" charset="-122"/>
                  <a:ea typeface="Microsoft YaHei" charset="-122"/>
                  <a:cs typeface="Microsoft YaHei" charset="-122"/>
                </a:endParaRPr>
              </a:p>
              <a:p>
                <a:pPr lvl="1"/>
                <a:r>
                  <a:rPr lang="zh-CN" altLang="en-US" sz="1800" dirty="0"/>
                  <a:t>其中旋转矩阵为</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309"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22</a:t>
            </a:fld>
            <a:endParaRPr lang="zh-CN" altLang="en-US" dirty="0"/>
          </a:p>
        </p:txBody>
      </p:sp>
      <mc:AlternateContent xmlns:mc="http://schemas.openxmlformats.org/markup-compatibility/2006" xmlns:a14="http://schemas.microsoft.com/office/drawing/2010/main">
        <mc:Choice Requires="a14">
          <p:sp>
            <p:nvSpPr>
              <p:cNvPr id="5" name="Text Box 5"/>
              <p:cNvSpPr txBox="1">
                <a:spLocks noChangeArrowheads="1"/>
              </p:cNvSpPr>
              <p:nvPr/>
            </p:nvSpPr>
            <p:spPr bwMode="auto">
              <a:xfrm>
                <a:off x="2040622" y="1995288"/>
                <a:ext cx="3457870" cy="1384995"/>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𝑥</m:t>
                      </m:r>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𝑥</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𝑐𝑜𝑠</m:t>
                      </m:r>
                      <m:r>
                        <a:rPr lang="en-US" altLang="zh-CN" sz="2800" i="1" smtClean="0">
                          <a:latin typeface="Cambria Math" charset="0"/>
                          <a:ea typeface="Cambria Math" charset="0"/>
                          <a:cs typeface="Cambria Math" charset="0"/>
                        </a:rPr>
                        <m:t>𝜃</m:t>
                      </m:r>
                      <m:r>
                        <a:rPr lang="zh-CN" altLang="en-US" sz="2800" b="0" i="1" smtClean="0">
                          <a:latin typeface="Cambria Math" charset="0"/>
                          <a:ea typeface="Cambria Math" charset="0"/>
                          <a:cs typeface="Cambria Math" charset="0"/>
                        </a:rPr>
                        <m:t> </m:t>
                      </m:r>
                      <m:r>
                        <a:rPr lang="en-US" altLang="zh-CN" sz="2800" i="1" smtClean="0">
                          <a:latin typeface="Cambria Math" charset="0"/>
                          <a:cs typeface="Times New Roman" pitchFamily="18" charset="0"/>
                        </a:rPr>
                        <m:t>–</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dirty="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𝑦</m:t>
                      </m:r>
                      <m:r>
                        <a:rPr lang="en-US" altLang="zh-CN" sz="2800" i="1" smtClean="0">
                          <a:latin typeface="Cambria Math" charset="0"/>
                          <a:cs typeface="Times New Roman" pitchFamily="18" charset="0"/>
                        </a:rPr>
                        <m:t>’=</m:t>
                      </m:r>
                      <m:func>
                        <m:funcPr>
                          <m:ctrlPr>
                            <a:rPr lang="en-US" altLang="zh-CN" sz="2800" i="1"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x</m:t>
                          </m:r>
                          <m:r>
                            <a:rPr lang="zh-CN" altLang="en-US" sz="2800" b="0" i="0" smtClean="0">
                              <a:latin typeface="Cambria Math" charset="0"/>
                              <a:cs typeface="Times New Roman" pitchFamily="18" charset="0"/>
                            </a:rPr>
                            <m:t> </m:t>
                          </m:r>
                          <m:r>
                            <m:rPr>
                              <m:sty m:val="p"/>
                            </m:rPr>
                            <a:rPr lang="en-US" altLang="zh-CN" sz="2800" i="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cos</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𝑧</m:t>
                      </m:r>
                      <m:r>
                        <a:rPr lang="en-US" altLang="zh-CN" sz="2800" i="1" smtClean="0">
                          <a:latin typeface="Cambria Math" charset="0"/>
                          <a:cs typeface="Times New Roman" pitchFamily="18" charset="0"/>
                        </a:rPr>
                        <m:t>’ =</m:t>
                      </m:r>
                      <m:r>
                        <a:rPr lang="en-US" altLang="zh-CN" sz="2800" i="1" smtClean="0">
                          <a:latin typeface="Cambria Math" charset="0"/>
                          <a:cs typeface="Times New Roman" pitchFamily="18" charset="0"/>
                        </a:rPr>
                        <m:t>𝑧</m:t>
                      </m:r>
                    </m:oMath>
                  </m:oMathPara>
                </a14:m>
                <a:endParaRPr lang="en-US" altLang="zh-CN" sz="2800" dirty="0">
                  <a:latin typeface="Times New Roman" pitchFamily="18" charset="0"/>
                  <a:cs typeface="Times New Roman" pitchFamily="18" charset="0"/>
                </a:endParaRPr>
              </a:p>
            </p:txBody>
          </p:sp>
        </mc:Choice>
        <mc:Fallback xmlns="">
          <p:sp>
            <p:nvSpPr>
              <p:cNvPr id="5" name="Text Box 5"/>
              <p:cNvSpPr txBox="1">
                <a:spLocks noRot="1" noChangeAspect="1" noMove="1" noResize="1" noEditPoints="1" noAdjustHandles="1" noChangeArrowheads="1" noChangeShapeType="1" noTextEdit="1"/>
              </p:cNvSpPr>
              <p:nvPr/>
            </p:nvSpPr>
            <p:spPr bwMode="auto">
              <a:xfrm>
                <a:off x="2040622" y="1995288"/>
                <a:ext cx="3457870" cy="1384995"/>
              </a:xfrm>
              <a:prstGeom prst="rect">
                <a:avLst/>
              </a:prstGeom>
              <a:blipFill rotWithShape="0">
                <a:blip r:embed="rId4"/>
                <a:stretch>
                  <a:fillRect/>
                </a:stretch>
              </a:blipFill>
              <a:ln w="12700">
                <a:noFill/>
                <a:miter lim="800000"/>
                <a:headEnd type="none" w="sm" len="sm"/>
                <a:tailEnd type="none" w="sm" len="sm"/>
              </a:ln>
            </p:spPr>
            <p:txBody>
              <a:bodyPr/>
              <a:lstStyle/>
              <a:p>
                <a:r>
                  <a:rPr lang="en-US">
                    <a:noFill/>
                  </a:rPr>
                  <a:t> </a:t>
                </a:r>
              </a:p>
            </p:txBody>
          </p:sp>
        </mc:Fallback>
      </mc:AlternateContent>
      <p:graphicFrame>
        <p:nvGraphicFramePr>
          <p:cNvPr id="6" name="Object 2"/>
          <p:cNvGraphicFramePr>
            <a:graphicFrameLocks noChangeAspect="1"/>
          </p:cNvGraphicFramePr>
          <p:nvPr>
            <p:extLst>
              <p:ext uri="{D42A27DB-BD31-4B8C-83A1-F6EECF244321}">
                <p14:modId xmlns:p14="http://schemas.microsoft.com/office/powerpoint/2010/main" val="1586720146"/>
              </p:ext>
            </p:extLst>
          </p:nvPr>
        </p:nvGraphicFramePr>
        <p:xfrm>
          <a:off x="3774467" y="4187626"/>
          <a:ext cx="3448050" cy="2159000"/>
        </p:xfrm>
        <a:graphic>
          <a:graphicData uri="http://schemas.openxmlformats.org/presentationml/2006/ole">
            <mc:AlternateContent xmlns:mc="http://schemas.openxmlformats.org/markup-compatibility/2006">
              <mc:Choice xmlns:v="urn:schemas-microsoft-com:vml" Requires="v">
                <p:oleObj name="Equation" r:id="rId5" imgW="1460160" imgH="914400" progId="Equation.3">
                  <p:embed/>
                </p:oleObj>
              </mc:Choice>
              <mc:Fallback>
                <p:oleObj name="Equation" r:id="rId5" imgW="146016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4467" y="4187626"/>
                        <a:ext cx="3448050" cy="215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 Box 6"/>
              <p:cNvSpPr txBox="1">
                <a:spLocks noChangeArrowheads="1"/>
              </p:cNvSpPr>
              <p:nvPr/>
            </p:nvSpPr>
            <p:spPr>
              <a:xfrm>
                <a:off x="1535945" y="5052892"/>
                <a:ext cx="2347912" cy="448866"/>
              </a:xfrm>
              <a:prstGeom prst="rect">
                <a:avLst/>
              </a:prstGeom>
              <a:noFill/>
            </p:spPr>
            <p:txBody>
              <a:bodyPr vert="horz" lIns="91440" tIns="45720" rIns="91440" bIns="45720" rtlCol="0">
                <a:normAutofit/>
              </a:bodyPr>
              <a:lstStyle/>
              <a:p>
                <a:pPr marL="228600" lvl="0" indent="-360000">
                  <a:lnSpc>
                    <a:spcPct val="90000"/>
                  </a:lnSpc>
                  <a:spcBef>
                    <a:spcPct val="0"/>
                  </a:spcBef>
                  <a:buClr>
                    <a:srgbClr val="94003F"/>
                  </a:buClr>
                  <a:buSzPct val="70000"/>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 </m:t>
                      </m:r>
                      <m:r>
                        <a:rPr kumimoji="0" lang="en-US" altLang="zh-CN" sz="2400" b="1" i="1" u="none" strike="noStrike" kern="1200" cap="none" spc="0" normalizeH="0" baseline="0" noProof="0" dirty="0" err="1"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25000" noProof="0" dirty="0" err="1" smtClean="0">
                          <a:ln>
                            <a:noFill/>
                          </a:ln>
                          <a:solidFill>
                            <a:schemeClr val="tx1"/>
                          </a:solidFill>
                          <a:effectLst/>
                          <a:uLnTx/>
                          <a:uFillTx/>
                          <a:latin typeface="Cambria Math" charset="0"/>
                          <a:ea typeface="微软雅黑" panose="020B0503020204020204" pitchFamily="34" charset="-122"/>
                        </a:rPr>
                        <m:t>𝑧</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m:t>
                      </m:r>
                      <m:r>
                        <a:rPr lang="en-US" altLang="zh-CN" sz="2400" i="1">
                          <a:latin typeface="Cambria Math" charset="0"/>
                          <a:ea typeface="Cambria Math" charset="0"/>
                          <a:cs typeface="Cambria Math" charset="0"/>
                        </a:rPr>
                        <m:t>𝜃</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m:t>
                      </m:r>
                    </m:oMath>
                  </m:oMathPara>
                </a14:m>
                <a:endParaRPr kumimoji="0" lang="en-US" altLang="zh-CN" sz="2400" b="0" i="0" u="none" strike="noStrike" kern="1200" cap="none" spc="0" normalizeH="0" baseline="0" noProof="0" dirty="0">
                  <a:ln>
                    <a:noFill/>
                  </a:ln>
                  <a:solidFill>
                    <a:schemeClr val="tx1"/>
                  </a:solidFill>
                  <a:effectLst/>
                  <a:uLnTx/>
                  <a:uFillTx/>
                  <a:latin typeface="Times New Roman" charset="0"/>
                  <a:ea typeface="微软雅黑" panose="020B0503020204020204" pitchFamily="34" charset="-122"/>
                </a:endParaRPr>
              </a:p>
            </p:txBody>
          </p:sp>
        </mc:Choice>
        <mc:Fallback xmlns="">
          <p:sp>
            <p:nvSpPr>
              <p:cNvPr id="7" name="Text Box 6"/>
              <p:cNvSpPr txBox="1">
                <a:spLocks noRot="1" noChangeAspect="1" noMove="1" noResize="1" noEditPoints="1" noAdjustHandles="1" noChangeArrowheads="1" noChangeShapeType="1" noTextEdit="1"/>
              </p:cNvSpPr>
              <p:nvPr/>
            </p:nvSpPr>
            <p:spPr>
              <a:xfrm>
                <a:off x="1535945" y="5052892"/>
                <a:ext cx="2347912" cy="448866"/>
              </a:xfrm>
              <a:prstGeom prst="rect">
                <a:avLst/>
              </a:prstGeom>
              <a:blipFill rotWithShape="0">
                <a:blip r:embed="rId7"/>
                <a:stretch>
                  <a:fillRect t="-113514" b="-129730"/>
                </a:stretch>
              </a:blipFill>
            </p:spPr>
            <p:txBody>
              <a:bodyPr/>
              <a:lstStyle/>
              <a:p>
                <a:r>
                  <a:rPr lang="en-US">
                    <a:noFill/>
                  </a:rPr>
                  <a:t> </a:t>
                </a:r>
              </a:p>
            </p:txBody>
          </p:sp>
        </mc:Fallback>
      </mc:AlternateContent>
      <p:grpSp>
        <p:nvGrpSpPr>
          <p:cNvPr id="14" name="Group 13"/>
          <p:cNvGrpSpPr/>
          <p:nvPr/>
        </p:nvGrpSpPr>
        <p:grpSpPr>
          <a:xfrm>
            <a:off x="5719527" y="1698473"/>
            <a:ext cx="3135724" cy="1998825"/>
            <a:chOff x="1409994" y="2467493"/>
            <a:chExt cx="5333323" cy="3399656"/>
          </a:xfrm>
        </p:grpSpPr>
        <p:pic>
          <p:nvPicPr>
            <p:cNvPr id="8" name="Picture 2" descr="E:\CG\交互式计算机图形学—基于OpenGL着色器的自顶向下方法（第六版）\Figures\CHAPTER03 JPEG\AN03F34.jpg"/>
            <p:cNvPicPr>
              <a:picLocks noChangeAspect="1" noChangeArrowheads="1"/>
            </p:cNvPicPr>
            <p:nvPr/>
          </p:nvPicPr>
          <p:blipFill>
            <a:blip r:embed="rId8" cstate="print"/>
            <a:srcRect/>
            <a:stretch>
              <a:fillRect/>
            </a:stretch>
          </p:blipFill>
          <p:spPr bwMode="auto">
            <a:xfrm>
              <a:off x="1409994" y="2617423"/>
              <a:ext cx="3212211" cy="3249726"/>
            </a:xfrm>
            <a:prstGeom prst="rect">
              <a:avLst/>
            </a:prstGeom>
            <a:noFill/>
          </p:spPr>
        </p:pic>
        <mc:AlternateContent xmlns:mc="http://schemas.openxmlformats.org/markup-compatibility/2006" xmlns:a14="http://schemas.microsoft.com/office/drawing/2010/main">
          <mc:Choice Requires="a14">
            <p:sp>
              <p:nvSpPr>
                <p:cNvPr id="10" name="Text Box 9"/>
                <p:cNvSpPr txBox="1">
                  <a:spLocks noChangeArrowheads="1"/>
                </p:cNvSpPr>
                <p:nvPr/>
              </p:nvSpPr>
              <p:spPr bwMode="auto">
                <a:xfrm>
                  <a:off x="5023812" y="4935355"/>
                  <a:ext cx="1719505" cy="785213"/>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1200" i="1" dirty="0" smtClean="0">
                            <a:latin typeface="Cambria Math" charset="0"/>
                            <a:cs typeface="Times New Roman" pitchFamily="18" charset="0"/>
                          </a:rPr>
                          <m:t>𝑥</m:t>
                        </m:r>
                        <m:r>
                          <a:rPr lang="en-US" altLang="zh-CN" sz="1200" i="1" dirty="0" smtClean="0">
                            <a:latin typeface="Cambria Math" charset="0"/>
                            <a:cs typeface="Times New Roman" pitchFamily="18" charset="0"/>
                          </a:rPr>
                          <m:t> = </m:t>
                        </m:r>
                        <m:r>
                          <a:rPr lang="en-US" altLang="zh-CN" sz="1200" i="1" dirty="0" smtClean="0">
                            <a:latin typeface="Cambria Math" charset="0"/>
                            <a:cs typeface="Times New Roman" pitchFamily="18" charset="0"/>
                          </a:rPr>
                          <m:t>𝑟</m:t>
                        </m:r>
                        <m:r>
                          <a:rPr lang="en-US" altLang="zh-CN" sz="1200" i="1" dirty="0" smtClean="0">
                            <a:latin typeface="Cambria Math" charset="0"/>
                            <a:cs typeface="Times New Roman" pitchFamily="18" charset="0"/>
                          </a:rPr>
                          <m:t> </m:t>
                        </m:r>
                        <m:r>
                          <m:rPr>
                            <m:sty m:val="p"/>
                          </m:rPr>
                          <a:rPr lang="en-US" altLang="zh-CN" sz="1200" i="1" dirty="0" err="1" smtClean="0">
                            <a:latin typeface="Cambria Math" charset="0"/>
                            <a:cs typeface="Times New Roman" pitchFamily="18" charset="0"/>
                          </a:rPr>
                          <m:t>cos</m:t>
                        </m:r>
                        <m:r>
                          <a:rPr lang="el-GR" altLang="zh-CN" sz="1200" i="1" dirty="0" smtClean="0">
                            <a:latin typeface="Cambria Math" charset="0"/>
                            <a:cs typeface="Times New Roman" pitchFamily="18" charset="0"/>
                          </a:rPr>
                          <m:t>𝜑</m:t>
                        </m:r>
                      </m:oMath>
                    </m:oMathPara>
                  </a14:m>
                  <a:endParaRPr lang="el-GR" altLang="zh-CN" sz="1200" i="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altLang="zh-CN" sz="1200" i="1" dirty="0" smtClean="0">
                            <a:latin typeface="Cambria Math" charset="0"/>
                            <a:cs typeface="Times New Roman" pitchFamily="18" charset="0"/>
                          </a:rPr>
                          <m:t>𝑦</m:t>
                        </m:r>
                        <m:r>
                          <a:rPr lang="en-US" altLang="zh-CN" sz="1200" i="1" dirty="0" smtClean="0">
                            <a:latin typeface="Cambria Math" charset="0"/>
                            <a:cs typeface="Times New Roman" pitchFamily="18" charset="0"/>
                          </a:rPr>
                          <m:t> = </m:t>
                        </m:r>
                        <m:r>
                          <a:rPr lang="en-US" altLang="zh-CN" sz="1200" i="1" dirty="0" smtClean="0">
                            <a:latin typeface="Cambria Math" charset="0"/>
                            <a:cs typeface="Times New Roman" pitchFamily="18" charset="0"/>
                          </a:rPr>
                          <m:t>𝑟</m:t>
                        </m:r>
                        <m:r>
                          <a:rPr lang="en-US" altLang="zh-CN" sz="1200" i="1" dirty="0" smtClean="0">
                            <a:latin typeface="Cambria Math" charset="0"/>
                            <a:cs typeface="Times New Roman" pitchFamily="18" charset="0"/>
                          </a:rPr>
                          <m:t> </m:t>
                        </m:r>
                        <m:r>
                          <m:rPr>
                            <m:sty m:val="p"/>
                          </m:rPr>
                          <a:rPr lang="en-US" altLang="zh-CN" sz="1200" i="1" dirty="0" smtClean="0">
                            <a:latin typeface="Cambria Math" charset="0"/>
                            <a:cs typeface="Times New Roman" pitchFamily="18" charset="0"/>
                          </a:rPr>
                          <m:t>sin</m:t>
                        </m:r>
                        <m:r>
                          <a:rPr lang="el-GR" altLang="zh-CN" sz="1200" i="1" dirty="0" smtClean="0">
                            <a:latin typeface="Cambria Math" charset="0"/>
                            <a:cs typeface="Times New Roman" pitchFamily="18" charset="0"/>
                          </a:rPr>
                          <m:t>𝜑</m:t>
                        </m:r>
                      </m:oMath>
                    </m:oMathPara>
                  </a14:m>
                  <a:endParaRPr lang="en-US" altLang="zh-CN" sz="1200" dirty="0">
                    <a:latin typeface="Times New Roman" pitchFamily="18" charset="0"/>
                    <a:ea typeface="华文新魏" pitchFamily="2" charset="-122"/>
                    <a:cs typeface="Times New Roman" pitchFamily="18" charset="0"/>
                  </a:endParaRPr>
                </a:p>
              </p:txBody>
            </p:sp>
          </mc:Choice>
          <mc:Fallback xmlns="">
            <p:sp>
              <p:nvSpPr>
                <p:cNvPr id="10" name="Text Box 9"/>
                <p:cNvSpPr txBox="1">
                  <a:spLocks noRot="1" noChangeAspect="1" noMove="1" noResize="1" noEditPoints="1" noAdjustHandles="1" noChangeArrowheads="1" noChangeShapeType="1" noTextEdit="1"/>
                </p:cNvSpPr>
                <p:nvPr/>
              </p:nvSpPr>
              <p:spPr bwMode="auto">
                <a:xfrm>
                  <a:off x="5023812" y="4935355"/>
                  <a:ext cx="1719505" cy="785213"/>
                </a:xfrm>
                <a:prstGeom prst="rect">
                  <a:avLst/>
                </a:prstGeom>
                <a:blipFill rotWithShape="0">
                  <a:blip r:embed="rId9"/>
                  <a:stretch>
                    <a:fillRect t="-48000" b="-62667"/>
                  </a:stretch>
                </a:blipFill>
                <a:ln w="12700">
                  <a:noFill/>
                  <a:miter lim="800000"/>
                  <a:headEnd type="none" w="sm" len="sm"/>
                  <a:tailEnd type="none" w="sm" len="sm"/>
                </a:ln>
              </p:spPr>
              <p:txBody>
                <a:bodyPr/>
                <a:lstStyle/>
                <a:p>
                  <a:r>
                    <a:rPr lang="en-US">
                      <a:noFill/>
                    </a:rPr>
                    <a:t> </a:t>
                  </a:r>
                </a:p>
              </p:txBody>
            </p:sp>
          </mc:Fallback>
        </mc:AlternateContent>
        <p:sp>
          <p:nvSpPr>
            <p:cNvPr id="11" name="Line 10"/>
            <p:cNvSpPr>
              <a:spLocks noChangeShapeType="1"/>
            </p:cNvSpPr>
            <p:nvPr/>
          </p:nvSpPr>
          <p:spPr bwMode="auto">
            <a:xfrm flipH="1" flipV="1">
              <a:off x="4143375" y="4986337"/>
              <a:ext cx="880437" cy="347705"/>
            </a:xfrm>
            <a:prstGeom prst="line">
              <a:avLst/>
            </a:prstGeom>
            <a:noFill/>
            <a:ln w="12700">
              <a:solidFill>
                <a:srgbClr val="FF0000"/>
              </a:solidFill>
              <a:round/>
              <a:headEnd type="none" w="sm" len="sm"/>
              <a:tailEnd type="triangle" w="sm" len="sm"/>
            </a:ln>
          </p:spPr>
          <p:txBody>
            <a:bodyPr anchor="ctr" anchorCtr="1"/>
            <a:lstStyle/>
            <a:p>
              <a:endParaRPr lang="zh-CN" altLang="en-US">
                <a:latin typeface="华文新魏" pitchFamily="2" charset="-122"/>
                <a:ea typeface="华文新魏" pitchFamily="2" charset="-122"/>
              </a:endParaRPr>
            </a:p>
          </p:txBody>
        </p:sp>
        <mc:AlternateContent xmlns:mc="http://schemas.openxmlformats.org/markup-compatibility/2006" xmlns:a14="http://schemas.microsoft.com/office/drawing/2010/main">
          <mc:Choice Requires="a14">
            <p:sp>
              <p:nvSpPr>
                <p:cNvPr id="12" name="Text Box 11"/>
                <p:cNvSpPr txBox="1">
                  <a:spLocks noChangeArrowheads="1"/>
                </p:cNvSpPr>
                <p:nvPr/>
              </p:nvSpPr>
              <p:spPr bwMode="auto">
                <a:xfrm>
                  <a:off x="4095329" y="2467493"/>
                  <a:ext cx="2511587" cy="785212"/>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1200" i="1" dirty="0" smtClean="0">
                            <a:latin typeface="Cambria Math" charset="0"/>
                            <a:cs typeface="Times New Roman" pitchFamily="18" charset="0"/>
                          </a:rPr>
                          <m:t>𝑥</m:t>
                        </m:r>
                        <m:r>
                          <a:rPr lang="en-US" altLang="zh-CN" sz="1200" i="1" dirty="0" smtClean="0">
                            <a:latin typeface="Cambria Math" charset="0"/>
                            <a:cs typeface="Times New Roman" pitchFamily="18" charset="0"/>
                          </a:rPr>
                          <m:t>’=</m:t>
                        </m:r>
                        <m:r>
                          <a:rPr lang="en-US" altLang="zh-CN" sz="1200" i="1" dirty="0" smtClean="0">
                            <a:latin typeface="Cambria Math" charset="0"/>
                            <a:cs typeface="Times New Roman" pitchFamily="18" charset="0"/>
                          </a:rPr>
                          <m:t>𝑟</m:t>
                        </m:r>
                        <m:r>
                          <a:rPr lang="zh-CN" altLang="en-US" sz="1200" b="0" i="1" dirty="0" smtClean="0">
                            <a:latin typeface="Cambria Math" charset="0"/>
                            <a:cs typeface="Times New Roman" pitchFamily="18" charset="0"/>
                          </a:rPr>
                          <m:t> </m:t>
                        </m:r>
                        <m:r>
                          <m:rPr>
                            <m:sty m:val="p"/>
                          </m:rPr>
                          <a:rPr lang="en-US" altLang="zh-CN" sz="1200" i="1" dirty="0" err="1" smtClean="0">
                            <a:latin typeface="Cambria Math" charset="0"/>
                            <a:cs typeface="Times New Roman" pitchFamily="18" charset="0"/>
                          </a:rPr>
                          <m:t>cos</m:t>
                        </m:r>
                        <m:r>
                          <a:rPr lang="en-US" altLang="zh-CN" sz="1200" i="1" dirty="0" smtClean="0">
                            <a:latin typeface="Cambria Math" charset="0"/>
                            <a:cs typeface="Times New Roman" pitchFamily="18" charset="0"/>
                          </a:rPr>
                          <m:t>⁡(</m:t>
                        </m:r>
                        <m:r>
                          <a:rPr lang="el-GR" altLang="zh-CN" sz="1200" i="1" dirty="0" smtClean="0">
                            <a:latin typeface="Cambria Math" charset="0"/>
                            <a:cs typeface="Times New Roman" pitchFamily="18" charset="0"/>
                          </a:rPr>
                          <m:t>𝜑</m:t>
                        </m:r>
                        <m:r>
                          <a:rPr lang="el-GR" altLang="zh-CN" sz="1200" i="1" dirty="0" smtClean="0">
                            <a:latin typeface="Cambria Math" charset="0"/>
                            <a:cs typeface="Times New Roman" pitchFamily="18" charset="0"/>
                          </a:rPr>
                          <m:t> + </m:t>
                        </m:r>
                        <m:r>
                          <a:rPr lang="el-GR" altLang="zh-CN" sz="1200" i="1" dirty="0" smtClean="0">
                            <a:latin typeface="Cambria Math" charset="0"/>
                            <a:cs typeface="Times New Roman" pitchFamily="18" charset="0"/>
                          </a:rPr>
                          <m:t>𝜃</m:t>
                        </m:r>
                        <m:r>
                          <a:rPr lang="el-GR" altLang="zh-CN" sz="1200" i="1" dirty="0" smtClean="0">
                            <a:latin typeface="Cambria Math" charset="0"/>
                            <a:cs typeface="Times New Roman" pitchFamily="18" charset="0"/>
                          </a:rPr>
                          <m:t>) </m:t>
                        </m:r>
                      </m:oMath>
                    </m:oMathPara>
                  </a14:m>
                  <a:endParaRPr lang="en-US" altLang="zh-CN" sz="1200" i="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s-ES" altLang="zh-CN" sz="1200" i="1" dirty="0" smtClean="0">
                            <a:latin typeface="Cambria Math" charset="0"/>
                            <a:cs typeface="Times New Roman" pitchFamily="18" charset="0"/>
                          </a:rPr>
                          <m:t>𝑦</m:t>
                        </m:r>
                        <m:r>
                          <a:rPr lang="es-ES" altLang="zh-CN" sz="1200" i="1" dirty="0" smtClean="0">
                            <a:latin typeface="Cambria Math" charset="0"/>
                            <a:cs typeface="Times New Roman" pitchFamily="18" charset="0"/>
                          </a:rPr>
                          <m:t>’=</m:t>
                        </m:r>
                        <m:r>
                          <a:rPr lang="es-ES" altLang="zh-CN" sz="1200" i="1" dirty="0" smtClean="0">
                            <a:latin typeface="Cambria Math" charset="0"/>
                            <a:cs typeface="Times New Roman" pitchFamily="18" charset="0"/>
                          </a:rPr>
                          <m:t>𝑟</m:t>
                        </m:r>
                        <m:r>
                          <a:rPr lang="zh-CN" altLang="en-US" sz="1200" b="0" i="1" dirty="0" smtClean="0">
                            <a:latin typeface="Cambria Math" charset="0"/>
                            <a:cs typeface="Times New Roman" pitchFamily="18" charset="0"/>
                          </a:rPr>
                          <m:t> </m:t>
                        </m:r>
                        <m:r>
                          <m:rPr>
                            <m:sty m:val="p"/>
                          </m:rPr>
                          <a:rPr lang="es-ES" altLang="zh-CN" sz="1200" i="1" dirty="0" smtClean="0">
                            <a:latin typeface="Cambria Math" charset="0"/>
                            <a:cs typeface="Times New Roman" pitchFamily="18" charset="0"/>
                          </a:rPr>
                          <m:t>sin</m:t>
                        </m:r>
                        <m:r>
                          <a:rPr lang="es-ES" altLang="zh-CN" sz="1200" i="1" dirty="0" smtClean="0">
                            <a:latin typeface="Cambria Math" charset="0"/>
                            <a:cs typeface="Times New Roman" pitchFamily="18" charset="0"/>
                          </a:rPr>
                          <m:t>⁡(</m:t>
                        </m:r>
                        <m:r>
                          <a:rPr lang="es-ES" altLang="zh-CN" sz="1200" i="1" dirty="0" smtClean="0">
                            <a:latin typeface="Cambria Math" charset="0"/>
                            <a:cs typeface="Times New Roman" pitchFamily="18" charset="0"/>
                          </a:rPr>
                          <m:t>𝜑</m:t>
                        </m:r>
                        <m:r>
                          <a:rPr lang="es-ES" altLang="zh-CN" sz="1200" i="1" dirty="0" smtClean="0">
                            <a:latin typeface="Cambria Math" charset="0"/>
                            <a:cs typeface="Times New Roman" pitchFamily="18" charset="0"/>
                          </a:rPr>
                          <m:t> + </m:t>
                        </m:r>
                        <m:r>
                          <a:rPr lang="es-ES" altLang="zh-CN" sz="1200" i="1" dirty="0" smtClean="0">
                            <a:latin typeface="Cambria Math" charset="0"/>
                            <a:cs typeface="Times New Roman" pitchFamily="18" charset="0"/>
                          </a:rPr>
                          <m:t>𝜃</m:t>
                        </m:r>
                        <m:r>
                          <a:rPr lang="es-ES" altLang="zh-CN" sz="1200" i="1" dirty="0" smtClean="0">
                            <a:latin typeface="Cambria Math" charset="0"/>
                            <a:cs typeface="Times New Roman" pitchFamily="18" charset="0"/>
                          </a:rPr>
                          <m:t>)</m:t>
                        </m:r>
                      </m:oMath>
                    </m:oMathPara>
                  </a14:m>
                  <a:endParaRPr lang="en-US" altLang="zh-CN" sz="1200" dirty="0">
                    <a:latin typeface="Times New Roman" pitchFamily="18" charset="0"/>
                    <a:ea typeface="华文新魏" pitchFamily="2" charset="-122"/>
                    <a:cs typeface="Times New Roman" pitchFamily="18" charset="0"/>
                  </a:endParaRPr>
                </a:p>
              </p:txBody>
            </p:sp>
          </mc:Choice>
          <mc:Fallback xmlns="">
            <p:sp>
              <p:nvSpPr>
                <p:cNvPr id="12" name="Text Box 11"/>
                <p:cNvSpPr txBox="1">
                  <a:spLocks noRot="1" noChangeAspect="1" noMove="1" noResize="1" noEditPoints="1" noAdjustHandles="1" noChangeArrowheads="1" noChangeShapeType="1" noTextEdit="1"/>
                </p:cNvSpPr>
                <p:nvPr/>
              </p:nvSpPr>
              <p:spPr bwMode="auto">
                <a:xfrm>
                  <a:off x="4095329" y="2467493"/>
                  <a:ext cx="2511587" cy="785212"/>
                </a:xfrm>
                <a:prstGeom prst="rect">
                  <a:avLst/>
                </a:prstGeom>
                <a:blipFill rotWithShape="0">
                  <a:blip r:embed="rId10"/>
                  <a:stretch>
                    <a:fillRect t="-48000" b="-62667"/>
                  </a:stretch>
                </a:blipFill>
                <a:ln w="12700">
                  <a:noFill/>
                  <a:miter lim="800000"/>
                  <a:headEnd type="none" w="sm" len="sm"/>
                  <a:tailEnd type="none" w="sm" len="sm"/>
                </a:ln>
              </p:spPr>
              <p:txBody>
                <a:bodyPr/>
                <a:lstStyle/>
                <a:p>
                  <a:r>
                    <a:rPr lang="en-US">
                      <a:noFill/>
                    </a:rPr>
                    <a:t> </a:t>
                  </a:r>
                </a:p>
              </p:txBody>
            </p:sp>
          </mc:Fallback>
        </mc:AlternateContent>
        <p:sp>
          <p:nvSpPr>
            <p:cNvPr id="13" name="Line 12"/>
            <p:cNvSpPr>
              <a:spLocks noChangeShapeType="1"/>
            </p:cNvSpPr>
            <p:nvPr/>
          </p:nvSpPr>
          <p:spPr bwMode="auto">
            <a:xfrm flipH="1">
              <a:off x="3719387" y="3297941"/>
              <a:ext cx="423989" cy="285715"/>
            </a:xfrm>
            <a:prstGeom prst="line">
              <a:avLst/>
            </a:prstGeom>
            <a:noFill/>
            <a:ln w="12700">
              <a:solidFill>
                <a:srgbClr val="FF0000"/>
              </a:solidFill>
              <a:round/>
              <a:headEnd type="none" w="sm" len="sm"/>
              <a:tailEnd type="triangle" w="sm" len="sm"/>
            </a:ln>
          </p:spPr>
          <p:txBody>
            <a:bodyPr anchor="ctr" anchorCtr="1"/>
            <a:lstStyle/>
            <a:p>
              <a:endParaRPr lang="zh-CN" altLang="en-US">
                <a:latin typeface="华文新魏" pitchFamily="2" charset="-122"/>
                <a:ea typeface="华文新魏" pitchFamily="2" charset="-122"/>
              </a:endParaRPr>
            </a:p>
          </p:txBody>
        </p:sp>
      </p:grpSp>
    </p:spTree>
    <p:extLst>
      <p:ext uri="{BB962C8B-B14F-4D97-AF65-F5344CB8AC3E}">
        <p14:creationId xmlns:p14="http://schemas.microsoft.com/office/powerpoint/2010/main" val="157682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绕</a:t>
            </a:r>
            <a:r>
              <a:rPr lang="en-US" altLang="zh-CN" dirty="0"/>
              <a:t>x</a:t>
            </a:r>
            <a:r>
              <a:rPr lang="zh-CN" altLang="en-US" dirty="0"/>
              <a:t>和</a:t>
            </a:r>
            <a:r>
              <a:rPr lang="en-US" altLang="zh-CN" dirty="0"/>
              <a:t>y</a:t>
            </a:r>
            <a:r>
              <a:rPr lang="zh-CN" altLang="en-US" dirty="0"/>
              <a:t>轴的旋转</a:t>
            </a:r>
            <a:endParaRPr lang="en-US" dirty="0"/>
          </a:p>
        </p:txBody>
      </p:sp>
      <p:sp>
        <p:nvSpPr>
          <p:cNvPr id="3" name="Content Placeholder 2"/>
          <p:cNvSpPr>
            <a:spLocks noGrp="1"/>
          </p:cNvSpPr>
          <p:nvPr>
            <p:ph idx="1"/>
          </p:nvPr>
        </p:nvSpPr>
        <p:spPr/>
        <p:txBody>
          <a:bodyPr>
            <a:normAutofit/>
          </a:bodyPr>
          <a:lstStyle/>
          <a:p>
            <a:r>
              <a:rPr lang="zh-CN" altLang="en-US" sz="2400" dirty="0">
                <a:latin typeface="Microsoft YaHei" charset="-122"/>
                <a:ea typeface="Microsoft YaHei" charset="-122"/>
                <a:cs typeface="Microsoft YaHei" charset="-122"/>
              </a:rPr>
              <a:t>与绕</a:t>
            </a:r>
            <a:r>
              <a:rPr lang="en-US" altLang="zh-CN" sz="2400" dirty="0">
                <a:latin typeface="Microsoft YaHei" charset="-122"/>
                <a:ea typeface="Microsoft YaHei" charset="-122"/>
                <a:cs typeface="Microsoft YaHei" charset="-122"/>
              </a:rPr>
              <a:t>z</a:t>
            </a:r>
            <a:r>
              <a:rPr lang="zh-CN" altLang="en-US" sz="2400" dirty="0">
                <a:latin typeface="Microsoft YaHei" charset="-122"/>
                <a:ea typeface="Microsoft YaHei" charset="-122"/>
                <a:cs typeface="Microsoft YaHei" charset="-122"/>
              </a:rPr>
              <a:t>轴的旋转完全类似</a:t>
            </a:r>
          </a:p>
          <a:p>
            <a:pPr lvl="1"/>
            <a:r>
              <a:rPr lang="zh-CN" altLang="en-US" sz="1800" dirty="0">
                <a:latin typeface="Microsoft YaHei" charset="-122"/>
                <a:ea typeface="Microsoft YaHei" charset="-122"/>
                <a:cs typeface="Microsoft YaHei" charset="-122"/>
              </a:rPr>
              <a:t> 对于绕</a:t>
            </a:r>
            <a:r>
              <a:rPr lang="en-US" altLang="zh-CN" sz="1800" dirty="0">
                <a:latin typeface="Microsoft YaHei" charset="-122"/>
                <a:ea typeface="Microsoft YaHei" charset="-122"/>
                <a:cs typeface="Microsoft YaHei" charset="-122"/>
              </a:rPr>
              <a:t>x</a:t>
            </a:r>
            <a:r>
              <a:rPr lang="zh-CN" altLang="en-US" sz="1800" dirty="0">
                <a:latin typeface="Microsoft YaHei" charset="-122"/>
                <a:ea typeface="Microsoft YaHei" charset="-122"/>
                <a:cs typeface="Microsoft YaHei" charset="-122"/>
              </a:rPr>
              <a:t>轴的旋转，</a:t>
            </a:r>
            <a:r>
              <a:rPr lang="en-US" altLang="zh-CN" sz="1800" dirty="0">
                <a:latin typeface="Microsoft YaHei" charset="-122"/>
                <a:ea typeface="Microsoft YaHei" charset="-122"/>
                <a:cs typeface="Microsoft YaHei" charset="-122"/>
              </a:rPr>
              <a:t>x</a:t>
            </a:r>
            <a:r>
              <a:rPr lang="zh-CN" altLang="en-US" sz="1800" dirty="0">
                <a:latin typeface="Microsoft YaHei" charset="-122"/>
                <a:ea typeface="Microsoft YaHei" charset="-122"/>
                <a:cs typeface="Microsoft YaHei" charset="-122"/>
              </a:rPr>
              <a:t>坐标不变</a:t>
            </a:r>
          </a:p>
          <a:p>
            <a:pPr lvl="1"/>
            <a:r>
              <a:rPr lang="zh-CN" altLang="en-US" sz="1800" dirty="0">
                <a:latin typeface="Microsoft YaHei" charset="-122"/>
                <a:ea typeface="Microsoft YaHei" charset="-122"/>
                <a:cs typeface="Microsoft YaHei" charset="-122"/>
              </a:rPr>
              <a:t> 对于绕</a:t>
            </a:r>
            <a:r>
              <a:rPr lang="en-US" altLang="zh-CN" sz="1800" dirty="0">
                <a:latin typeface="Microsoft YaHei" charset="-122"/>
                <a:ea typeface="Microsoft YaHei" charset="-122"/>
                <a:cs typeface="Microsoft YaHei" charset="-122"/>
              </a:rPr>
              <a:t>y</a:t>
            </a:r>
            <a:r>
              <a:rPr lang="zh-CN" altLang="en-US" sz="1800" dirty="0">
                <a:latin typeface="Microsoft YaHei" charset="-122"/>
                <a:ea typeface="Microsoft YaHei" charset="-122"/>
                <a:cs typeface="Microsoft YaHei" charset="-122"/>
              </a:rPr>
              <a:t>轴的旋转，</a:t>
            </a:r>
            <a:r>
              <a:rPr lang="en-US" altLang="zh-CN" sz="1800" dirty="0">
                <a:latin typeface="Microsoft YaHei" charset="-122"/>
                <a:ea typeface="Microsoft YaHei" charset="-122"/>
                <a:cs typeface="Microsoft YaHei" charset="-122"/>
              </a:rPr>
              <a:t>y</a:t>
            </a:r>
            <a:r>
              <a:rPr lang="zh-CN" altLang="en-US" sz="1800" dirty="0">
                <a:latin typeface="Microsoft YaHei" charset="-122"/>
                <a:ea typeface="Microsoft YaHei" charset="-122"/>
                <a:cs typeface="Microsoft YaHei" charset="-122"/>
              </a:rPr>
              <a:t>坐标不变</a:t>
            </a:r>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23</a:t>
            </a:fld>
            <a:endParaRPr lang="zh-CN" altLang="en-US" dirty="0"/>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1457330" y="3436937"/>
                <a:ext cx="2321040" cy="685800"/>
              </a:xfrm>
              <a:prstGeom prst="rect">
                <a:avLst/>
              </a:prstGeom>
              <a:noFill/>
              <a:ln w="12700">
                <a:noFill/>
                <a:miter lim="800000"/>
                <a:headEnd type="none" w="sm" len="sm"/>
                <a:tailEnd type="none" w="sm" len="sm"/>
              </a:ln>
            </p:spPr>
            <p:txBody>
              <a:bodyPr lIns="92075" tIns="46038" rIns="92075" bIns="46038"/>
              <a:lstStyle/>
              <a:p>
                <a:pPr marL="190500" indent="-190500"/>
                <a14:m>
                  <m:oMathPara xmlns:m="http://schemas.openxmlformats.org/officeDocument/2006/math">
                    <m:oMathParaPr>
                      <m:jc m:val="centerGroup"/>
                    </m:oMathParaPr>
                    <m:oMath xmlns:m="http://schemas.openxmlformats.org/officeDocument/2006/math">
                      <m:r>
                        <a:rPr lang="en-US" altLang="zh-CN" sz="2400" b="1" i="1" dirty="0" smtClean="0">
                          <a:latin typeface="Cambria Math" charset="0"/>
                          <a:cs typeface="Times New Roman" pitchFamily="18" charset="0"/>
                        </a:rPr>
                        <m:t>𝑹</m:t>
                      </m:r>
                      <m:r>
                        <a:rPr lang="en-US" altLang="zh-CN" sz="2400" i="1" dirty="0">
                          <a:latin typeface="Cambria Math" charset="0"/>
                          <a:cs typeface="Times New Roman" pitchFamily="18" charset="0"/>
                        </a:rPr>
                        <m:t> = </m:t>
                      </m:r>
                      <m:r>
                        <a:rPr lang="en-US" altLang="zh-CN" sz="2400" b="1" i="1" dirty="0">
                          <a:latin typeface="Cambria Math" charset="0"/>
                          <a:cs typeface="Times New Roman" pitchFamily="18" charset="0"/>
                        </a:rPr>
                        <m:t>𝑹</m:t>
                      </m:r>
                      <m:r>
                        <a:rPr lang="en-US" altLang="zh-CN" sz="2400" i="1" baseline="-25000" dirty="0">
                          <a:latin typeface="Cambria Math" charset="0"/>
                          <a:cs typeface="Times New Roman" pitchFamily="18" charset="0"/>
                        </a:rPr>
                        <m:t>𝑥</m:t>
                      </m:r>
                      <m:r>
                        <a:rPr lang="en-US" altLang="zh-CN" sz="2400" i="1" dirty="0">
                          <a:latin typeface="Cambria Math" charset="0"/>
                          <a:cs typeface="Times New Roman" pitchFamily="18" charset="0"/>
                        </a:rPr>
                        <m:t>(</m:t>
                      </m:r>
                      <m:r>
                        <a:rPr lang="en-US" altLang="zh-CN" sz="2400" i="1">
                          <a:latin typeface="Cambria Math" charset="0"/>
                          <a:ea typeface="Cambria Math" charset="0"/>
                          <a:cs typeface="Cambria Math" charset="0"/>
                        </a:rPr>
                        <m:t>𝜃</m:t>
                      </m:r>
                      <m:r>
                        <a:rPr lang="en-US" altLang="zh-CN" sz="2400" i="1" dirty="0">
                          <a:latin typeface="Cambria Math" charset="0"/>
                          <a:cs typeface="Times New Roman" pitchFamily="18" charset="0"/>
                        </a:rPr>
                        <m:t>) =</m:t>
                      </m:r>
                    </m:oMath>
                  </m:oMathPara>
                </a14:m>
                <a:endParaRPr lang="en-US" altLang="zh-CN" sz="2400" dirty="0">
                  <a:latin typeface="Times New Roman" pitchFamily="18" charset="0"/>
                  <a:cs typeface="Times New Roman" pitchFamily="18" charset="0"/>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1457330" y="3436937"/>
                <a:ext cx="2321040" cy="685800"/>
              </a:xfrm>
              <a:prstGeom prst="rect">
                <a:avLst/>
              </a:prstGeom>
              <a:blipFill rotWithShape="0">
                <a:blip r:embed="rId3"/>
                <a:stretch>
                  <a:fillRect t="-69643" b="-57143"/>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5"/>
              <p:cNvSpPr txBox="1">
                <a:spLocks noChangeArrowheads="1"/>
              </p:cNvSpPr>
              <p:nvPr/>
            </p:nvSpPr>
            <p:spPr bwMode="auto">
              <a:xfrm>
                <a:off x="1457330" y="5113337"/>
                <a:ext cx="2397240" cy="658814"/>
              </a:xfrm>
              <a:prstGeom prst="rect">
                <a:avLst/>
              </a:prstGeom>
              <a:noFill/>
              <a:ln w="12700">
                <a:noFill/>
                <a:miter lim="800000"/>
                <a:headEnd type="none" w="sm" len="sm"/>
                <a:tailEnd type="none" w="sm" len="sm"/>
              </a:ln>
            </p:spPr>
            <p:txBody>
              <a:bodyPr lIns="92075" tIns="46038" rIns="92075" bIns="46038"/>
              <a:lstStyle/>
              <a:p>
                <a:pPr marL="190500" indent="-190500"/>
                <a14:m>
                  <m:oMathPara xmlns:m="http://schemas.openxmlformats.org/officeDocument/2006/math">
                    <m:oMathParaPr>
                      <m:jc m:val="centerGroup"/>
                    </m:oMathParaPr>
                    <m:oMath xmlns:m="http://schemas.openxmlformats.org/officeDocument/2006/math">
                      <m:r>
                        <a:rPr lang="en-US" altLang="zh-CN" sz="2400" b="1" i="1" dirty="0" smtClean="0">
                          <a:latin typeface="Cambria Math" charset="0"/>
                          <a:cs typeface="Times New Roman" pitchFamily="18" charset="0"/>
                        </a:rPr>
                        <m:t>𝑹</m:t>
                      </m:r>
                      <m:r>
                        <a:rPr lang="en-US" altLang="zh-CN" sz="2400" i="1" dirty="0">
                          <a:latin typeface="Cambria Math" charset="0"/>
                          <a:cs typeface="Times New Roman" pitchFamily="18" charset="0"/>
                        </a:rPr>
                        <m:t> = </m:t>
                      </m:r>
                      <m:r>
                        <a:rPr lang="en-US" altLang="zh-CN" sz="2400" b="1" i="1" dirty="0">
                          <a:latin typeface="Cambria Math" charset="0"/>
                          <a:cs typeface="Times New Roman" pitchFamily="18" charset="0"/>
                        </a:rPr>
                        <m:t>𝑹</m:t>
                      </m:r>
                      <m:r>
                        <a:rPr lang="en-US" altLang="zh-CN" sz="2400" i="1" baseline="-25000" dirty="0">
                          <a:latin typeface="Cambria Math" charset="0"/>
                          <a:cs typeface="Times New Roman" pitchFamily="18" charset="0"/>
                        </a:rPr>
                        <m:t>𝑦</m:t>
                      </m:r>
                      <m:r>
                        <a:rPr lang="en-US" altLang="zh-CN" sz="2400" i="1" dirty="0">
                          <a:latin typeface="Cambria Math" charset="0"/>
                          <a:cs typeface="Times New Roman" pitchFamily="18" charset="0"/>
                        </a:rPr>
                        <m:t>(</m:t>
                      </m:r>
                      <m:r>
                        <a:rPr lang="en-US" altLang="zh-CN" sz="2400" i="1">
                          <a:latin typeface="Cambria Math" charset="0"/>
                          <a:ea typeface="Cambria Math" charset="0"/>
                          <a:cs typeface="Cambria Math" charset="0"/>
                        </a:rPr>
                        <m:t>𝜃</m:t>
                      </m:r>
                      <m:r>
                        <a:rPr lang="en-US" altLang="zh-CN" sz="2400" i="1" dirty="0">
                          <a:latin typeface="Cambria Math" charset="0"/>
                          <a:cs typeface="Times New Roman" pitchFamily="18" charset="0"/>
                        </a:rPr>
                        <m:t>) =</m:t>
                      </m:r>
                    </m:oMath>
                  </m:oMathPara>
                </a14:m>
                <a:endParaRPr lang="en-US" altLang="zh-CN" sz="2400" dirty="0">
                  <a:latin typeface="Times New Roman" pitchFamily="18" charset="0"/>
                  <a:cs typeface="Times New Roman" pitchFamily="18" charset="0"/>
                </a:endParaRPr>
              </a:p>
            </p:txBody>
          </p:sp>
        </mc:Choice>
        <mc:Fallback xmlns="">
          <p:sp>
            <p:nvSpPr>
              <p:cNvPr id="6" name="Text Box 5"/>
              <p:cNvSpPr txBox="1">
                <a:spLocks noRot="1" noChangeAspect="1" noMove="1" noResize="1" noEditPoints="1" noAdjustHandles="1" noChangeArrowheads="1" noChangeShapeType="1" noTextEdit="1"/>
              </p:cNvSpPr>
              <p:nvPr/>
            </p:nvSpPr>
            <p:spPr bwMode="auto">
              <a:xfrm>
                <a:off x="1457330" y="5113337"/>
                <a:ext cx="2397240" cy="658814"/>
              </a:xfrm>
              <a:prstGeom prst="rect">
                <a:avLst/>
              </a:prstGeom>
              <a:blipFill rotWithShape="0">
                <a:blip r:embed="rId4"/>
                <a:stretch>
                  <a:fillRect t="-72222" b="-62963"/>
                </a:stretch>
              </a:blipFill>
              <a:ln w="12700">
                <a:noFill/>
                <a:miter lim="800000"/>
                <a:headEnd type="none" w="sm" len="sm"/>
                <a:tailEnd type="none" w="sm" len="sm"/>
              </a:ln>
            </p:spPr>
            <p:txBody>
              <a:bodyPr/>
              <a:lstStyle/>
              <a:p>
                <a:r>
                  <a:rPr lang="en-US">
                    <a:noFill/>
                  </a:rPr>
                  <a:t> </a:t>
                </a:r>
              </a:p>
            </p:txBody>
          </p:sp>
        </mc:Fallback>
      </mc:AlternateContent>
      <p:graphicFrame>
        <p:nvGraphicFramePr>
          <p:cNvPr id="7" name="Object 2"/>
          <p:cNvGraphicFramePr>
            <a:graphicFrameLocks noChangeAspect="1"/>
          </p:cNvGraphicFramePr>
          <p:nvPr/>
        </p:nvGraphicFramePr>
        <p:xfrm>
          <a:off x="3749795" y="2751137"/>
          <a:ext cx="2619375" cy="1700213"/>
        </p:xfrm>
        <a:graphic>
          <a:graphicData uri="http://schemas.openxmlformats.org/presentationml/2006/ole">
            <mc:AlternateContent xmlns:mc="http://schemas.openxmlformats.org/markup-compatibility/2006">
              <mc:Choice xmlns:v="urn:schemas-microsoft-com:vml" Requires="v">
                <p:oleObj name="Equation" r:id="rId5" imgW="1409400" imgH="914400" progId="Equation.3">
                  <p:embed/>
                </p:oleObj>
              </mc:Choice>
              <mc:Fallback>
                <p:oleObj name="Equation" r:id="rId5" imgW="14094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9795" y="2751137"/>
                        <a:ext cx="2619375"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nvGraphicFramePr>
        <p:xfrm>
          <a:off x="3748208" y="4653756"/>
          <a:ext cx="2620962" cy="1700213"/>
        </p:xfrm>
        <a:graphic>
          <a:graphicData uri="http://schemas.openxmlformats.org/presentationml/2006/ole">
            <mc:AlternateContent xmlns:mc="http://schemas.openxmlformats.org/markup-compatibility/2006">
              <mc:Choice xmlns:v="urn:schemas-microsoft-com:vml" Requires="v">
                <p:oleObj name="Equation" r:id="rId7" imgW="1409400" imgH="914400" progId="Equation.3">
                  <p:embed/>
                </p:oleObj>
              </mc:Choice>
              <mc:Fallback>
                <p:oleObj name="Equation" r:id="rId7" imgW="1409400" imgH="914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8208" y="4653756"/>
                        <a:ext cx="2620962"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93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变换的级联</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2400" dirty="0"/>
                  <a:t>多个变换依次作用于点 </a:t>
                </a:r>
                <a14:m>
                  <m:oMath xmlns:m="http://schemas.openxmlformats.org/officeDocument/2006/math">
                    <m:r>
                      <a:rPr lang="en-US" altLang="zh-CN" sz="2400" b="1" i="1" smtClean="0">
                        <a:latin typeface="Cambria Math" charset="0"/>
                      </a:rPr>
                      <m:t>𝒑</m:t>
                    </m:r>
                  </m:oMath>
                </a14:m>
                <a:r>
                  <a:rPr lang="zh-CN" altLang="en-US" sz="2400" dirty="0"/>
                  <a:t>： </a:t>
                </a:r>
                <a14:m>
                  <m:oMath xmlns:m="http://schemas.openxmlformats.org/officeDocument/2006/math">
                    <m:r>
                      <a:rPr lang="zh-CN" altLang="en-US" sz="2400" i="1" dirty="0" smtClean="0">
                        <a:latin typeface="Cambria Math" charset="0"/>
                      </a:rPr>
                      <m:t>𝒒</m:t>
                    </m:r>
                    <m:r>
                      <a:rPr lang="en-US" altLang="zh-CN" sz="2400" i="1" dirty="0">
                        <a:latin typeface="Cambria Math" charset="0"/>
                      </a:rPr>
                      <m:t>=</m:t>
                    </m:r>
                    <m:r>
                      <a:rPr lang="en-US" altLang="zh-CN" sz="2400" i="1" dirty="0">
                        <a:solidFill>
                          <a:srgbClr val="00B0F0"/>
                        </a:solidFill>
                        <a:latin typeface="Cambria Math" charset="0"/>
                      </a:rPr>
                      <m:t>𝑪𝑩𝑨</m:t>
                    </m:r>
                    <m:r>
                      <a:rPr lang="en-US" altLang="zh-CN" sz="2400" i="1" dirty="0">
                        <a:latin typeface="Cambria Math" charset="0"/>
                      </a:rPr>
                      <m:t>𝒑</m:t>
                    </m:r>
                  </m:oMath>
                </a14:m>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变换的级联：  </a:t>
                </a:r>
                <a14:m>
                  <m:oMath xmlns:m="http://schemas.openxmlformats.org/officeDocument/2006/math">
                    <m:r>
                      <a:rPr lang="zh-CN" altLang="en-US" sz="2400" i="1" dirty="0" smtClean="0">
                        <a:latin typeface="Cambria Math" charset="0"/>
                      </a:rPr>
                      <m:t>𝑴</m:t>
                    </m:r>
                    <m:r>
                      <a:rPr lang="en-US" altLang="zh-CN" sz="2400" i="1" dirty="0">
                        <a:latin typeface="Cambria Math" charset="0"/>
                      </a:rPr>
                      <m:t>=</m:t>
                    </m:r>
                    <m:r>
                      <a:rPr lang="en-US" altLang="zh-CN" sz="2400" i="1" dirty="0">
                        <a:solidFill>
                          <a:srgbClr val="00B0F0"/>
                        </a:solidFill>
                        <a:latin typeface="Cambria Math" charset="0"/>
                      </a:rPr>
                      <m:t>𝑪𝑩𝑨</m:t>
                    </m:r>
                  </m:oMath>
                </a14:m>
                <a:r>
                  <a:rPr lang="zh-CN" altLang="en-US" sz="2400" dirty="0"/>
                  <a:t>， </a:t>
                </a:r>
                <a14:m>
                  <m:oMath xmlns:m="http://schemas.openxmlformats.org/officeDocument/2006/math">
                    <m:r>
                      <a:rPr lang="zh-CN" altLang="en-US" sz="2400" i="1" dirty="0" smtClean="0">
                        <a:latin typeface="Cambria Math" charset="0"/>
                      </a:rPr>
                      <m:t>𝒒</m:t>
                    </m:r>
                    <m:r>
                      <a:rPr lang="en-US" altLang="zh-CN" sz="2400" i="1" dirty="0">
                        <a:latin typeface="Cambria Math" charset="0"/>
                      </a:rPr>
                      <m:t>=</m:t>
                    </m:r>
                    <m:r>
                      <a:rPr lang="en-US" altLang="zh-CN" sz="2400" i="1" dirty="0">
                        <a:solidFill>
                          <a:srgbClr val="00B0F0"/>
                        </a:solidFill>
                        <a:latin typeface="Cambria Math" charset="0"/>
                      </a:rPr>
                      <m:t>𝑴</m:t>
                    </m:r>
                    <m:r>
                      <a:rPr lang="en-US" altLang="zh-CN" sz="2400" i="1" dirty="0">
                        <a:latin typeface="Cambria Math" charset="0"/>
                      </a:rPr>
                      <m:t>𝒑</m:t>
                    </m:r>
                  </m:oMath>
                </a14:m>
                <a:endParaRPr lang="en-US" altLang="zh-CN" sz="2400" dirty="0"/>
              </a:p>
              <a:p>
                <a:endParaRPr lang="en-US" altLang="zh-CN"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24</a:t>
            </a:fld>
            <a:endParaRPr lang="zh-CN" altLang="en-US" dirty="0"/>
          </a:p>
        </p:txBody>
      </p:sp>
      <p:pic>
        <p:nvPicPr>
          <p:cNvPr id="5" name="图片 4"/>
          <p:cNvPicPr>
            <a:picLocks noChangeAspect="1"/>
          </p:cNvPicPr>
          <p:nvPr/>
        </p:nvPicPr>
        <p:blipFill>
          <a:blip r:embed="rId3"/>
          <a:stretch>
            <a:fillRect/>
          </a:stretch>
        </p:blipFill>
        <p:spPr>
          <a:xfrm>
            <a:off x="1026731" y="2188548"/>
            <a:ext cx="7090538" cy="789602"/>
          </a:xfrm>
          <a:prstGeom prst="rect">
            <a:avLst/>
          </a:prstGeom>
        </p:spPr>
      </p:pic>
      <p:pic>
        <p:nvPicPr>
          <p:cNvPr id="6" name="图片 6"/>
          <p:cNvPicPr>
            <a:picLocks noChangeAspect="1"/>
          </p:cNvPicPr>
          <p:nvPr/>
        </p:nvPicPr>
        <p:blipFill>
          <a:blip r:embed="rId4"/>
          <a:stretch>
            <a:fillRect/>
          </a:stretch>
        </p:blipFill>
        <p:spPr>
          <a:xfrm>
            <a:off x="2229093" y="4354918"/>
            <a:ext cx="4171464" cy="1882899"/>
          </a:xfrm>
          <a:prstGeom prst="rect">
            <a:avLst/>
          </a:prstGeom>
        </p:spPr>
      </p:pic>
    </p:spTree>
    <p:extLst>
      <p:ext uri="{BB962C8B-B14F-4D97-AF65-F5344CB8AC3E}">
        <p14:creationId xmlns:p14="http://schemas.microsoft.com/office/powerpoint/2010/main" val="964995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绕原点的一般旋转</a:t>
            </a:r>
          </a:p>
        </p:txBody>
      </p:sp>
      <p:sp>
        <p:nvSpPr>
          <p:cNvPr id="3" name="内容占位符 2"/>
          <p:cNvSpPr>
            <a:spLocks noGrp="1"/>
          </p:cNvSpPr>
          <p:nvPr>
            <p:ph idx="1"/>
          </p:nvPr>
        </p:nvSpPr>
        <p:spPr>
          <a:xfrm>
            <a:off x="628650" y="1316831"/>
            <a:ext cx="8039762" cy="4351338"/>
          </a:xfrm>
        </p:spPr>
        <p:txBody>
          <a:bodyPr>
            <a:normAutofit/>
          </a:bodyPr>
          <a:lstStyle/>
          <a:p>
            <a:r>
              <a:rPr lang="zh-CN" altLang="en-US" sz="2400" dirty="0"/>
              <a:t>绕原点的任意旋转根据选择的顺序不同可</a:t>
            </a:r>
            <a:r>
              <a:rPr lang="zh-CN" altLang="en-US" sz="2400" dirty="0">
                <a:solidFill>
                  <a:srgbClr val="0000FF"/>
                </a:solidFill>
              </a:rPr>
              <a:t>不唯一</a:t>
            </a:r>
            <a:r>
              <a:rPr lang="zh-CN" altLang="en-US" sz="2400" dirty="0"/>
              <a:t>地分解为绕</a:t>
            </a:r>
            <a:r>
              <a:rPr lang="en-US" altLang="zh-CN" sz="2400" dirty="0"/>
              <a:t>x</a:t>
            </a:r>
            <a:r>
              <a:rPr lang="zh-CN" altLang="en-US" sz="2400" dirty="0"/>
              <a:t>轴、</a:t>
            </a:r>
            <a:r>
              <a:rPr lang="en-US" altLang="zh-CN" sz="2400" dirty="0"/>
              <a:t>y</a:t>
            </a:r>
            <a:r>
              <a:rPr lang="zh-CN" altLang="en-US" sz="2400" dirty="0"/>
              <a:t>轴、</a:t>
            </a:r>
            <a:r>
              <a:rPr lang="en-US" altLang="zh-CN" sz="2400" dirty="0"/>
              <a:t>z</a:t>
            </a:r>
            <a:r>
              <a:rPr lang="zh-CN" altLang="en-US" sz="2400" dirty="0"/>
              <a:t>轴的三个旋转的级联</a:t>
            </a:r>
            <a:endParaRPr lang="en-US" altLang="zh-CN" sz="2400" dirty="0"/>
          </a:p>
          <a:p>
            <a:pPr lvl="1">
              <a:buClr>
                <a:schemeClr val="tx1"/>
              </a:buClr>
            </a:pPr>
            <a:endParaRPr lang="zh-CN" altLang="en-US"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25</a:t>
            </a:fld>
            <a:endParaRPr lang="zh-CN" altLang="en-US"/>
          </a:p>
        </p:txBody>
      </p:sp>
      <p:pic>
        <p:nvPicPr>
          <p:cNvPr id="6" name="图片 5"/>
          <p:cNvPicPr>
            <a:picLocks noChangeAspect="1"/>
          </p:cNvPicPr>
          <p:nvPr/>
        </p:nvPicPr>
        <p:blipFill>
          <a:blip r:embed="rId2"/>
          <a:stretch>
            <a:fillRect/>
          </a:stretch>
        </p:blipFill>
        <p:spPr>
          <a:xfrm>
            <a:off x="695419" y="2877532"/>
            <a:ext cx="3530299" cy="1882840"/>
          </a:xfrm>
          <a:prstGeom prst="rect">
            <a:avLst/>
          </a:prstGeom>
        </p:spPr>
      </p:pic>
      <p:pic>
        <p:nvPicPr>
          <p:cNvPr id="9" name="图片 8"/>
          <p:cNvPicPr>
            <a:picLocks noChangeAspect="1"/>
          </p:cNvPicPr>
          <p:nvPr/>
        </p:nvPicPr>
        <p:blipFill>
          <a:blip r:embed="rId3"/>
          <a:stretch>
            <a:fillRect/>
          </a:stretch>
        </p:blipFill>
        <p:spPr>
          <a:xfrm>
            <a:off x="5588215" y="2787190"/>
            <a:ext cx="3080197" cy="1479861"/>
          </a:xfrm>
          <a:prstGeom prst="rect">
            <a:avLst/>
          </a:prstGeom>
        </p:spPr>
      </p:pic>
      <p:pic>
        <p:nvPicPr>
          <p:cNvPr id="10" name="图片 9"/>
          <p:cNvPicPr>
            <a:picLocks noChangeAspect="1"/>
          </p:cNvPicPr>
          <p:nvPr/>
        </p:nvPicPr>
        <p:blipFill>
          <a:blip r:embed="rId4"/>
          <a:stretch>
            <a:fillRect/>
          </a:stretch>
        </p:blipFill>
        <p:spPr>
          <a:xfrm>
            <a:off x="4874167" y="4603274"/>
            <a:ext cx="3355433" cy="1658393"/>
          </a:xfrm>
          <a:prstGeom prst="rect">
            <a:avLst/>
          </a:prstGeom>
        </p:spPr>
      </p:pic>
      <p:sp>
        <p:nvSpPr>
          <p:cNvPr id="11" name="文本框 10"/>
          <p:cNvSpPr txBox="1"/>
          <p:nvPr/>
        </p:nvSpPr>
        <p:spPr>
          <a:xfrm>
            <a:off x="1847259" y="2431001"/>
            <a:ext cx="1226618"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绕</a:t>
            </a:r>
            <a:r>
              <a:rPr lang="en-US" altLang="zh-CN" b="1" dirty="0">
                <a:latin typeface="微软雅黑" panose="020B0503020204020204" pitchFamily="34" charset="-122"/>
                <a:ea typeface="微软雅黑" panose="020B0503020204020204" pitchFamily="34" charset="-122"/>
              </a:rPr>
              <a:t>z</a:t>
            </a:r>
            <a:r>
              <a:rPr lang="zh-CN" altLang="en-US" b="1" dirty="0">
                <a:latin typeface="微软雅黑" panose="020B0503020204020204" pitchFamily="34" charset="-122"/>
                <a:ea typeface="微软雅黑" panose="020B0503020204020204" pitchFamily="34" charset="-122"/>
              </a:rPr>
              <a:t>轴旋转</a:t>
            </a:r>
          </a:p>
        </p:txBody>
      </p:sp>
      <p:sp>
        <p:nvSpPr>
          <p:cNvPr id="12" name="文本框 11"/>
          <p:cNvSpPr txBox="1"/>
          <p:nvPr/>
        </p:nvSpPr>
        <p:spPr>
          <a:xfrm>
            <a:off x="6326819" y="2431001"/>
            <a:ext cx="1241045"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绕</a:t>
            </a:r>
            <a:r>
              <a:rPr lang="en-US" altLang="zh-CN" b="1" dirty="0">
                <a:latin typeface="微软雅黑" panose="020B0503020204020204" pitchFamily="34" charset="-122"/>
                <a:ea typeface="微软雅黑" panose="020B0503020204020204" pitchFamily="34" charset="-122"/>
              </a:rPr>
              <a:t>y</a:t>
            </a:r>
            <a:r>
              <a:rPr lang="zh-CN" altLang="en-US" b="1" dirty="0">
                <a:latin typeface="微软雅黑" panose="020B0503020204020204" pitchFamily="34" charset="-122"/>
                <a:ea typeface="微软雅黑" panose="020B0503020204020204" pitchFamily="34" charset="-122"/>
              </a:rPr>
              <a:t>轴旋转</a:t>
            </a:r>
          </a:p>
        </p:txBody>
      </p:sp>
      <p:sp>
        <p:nvSpPr>
          <p:cNvPr id="13" name="文本框 12"/>
          <p:cNvSpPr txBox="1"/>
          <p:nvPr/>
        </p:nvSpPr>
        <p:spPr>
          <a:xfrm>
            <a:off x="6325215" y="6261667"/>
            <a:ext cx="1242649"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绕</a:t>
            </a:r>
            <a:r>
              <a:rPr lang="en-US" altLang="zh-CN" b="1" dirty="0">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轴旋转</a:t>
            </a:r>
          </a:p>
        </p:txBody>
      </p:sp>
      <p:sp>
        <p:nvSpPr>
          <p:cNvPr id="14" name="箭头: 右 13"/>
          <p:cNvSpPr/>
          <p:nvPr/>
        </p:nvSpPr>
        <p:spPr>
          <a:xfrm>
            <a:off x="4570976" y="3210029"/>
            <a:ext cx="540450" cy="6341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5" name="箭头: 下 14"/>
          <p:cNvSpPr/>
          <p:nvPr/>
        </p:nvSpPr>
        <p:spPr>
          <a:xfrm>
            <a:off x="6611889" y="4234364"/>
            <a:ext cx="669303" cy="544177"/>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5"/>
          <a:stretch>
            <a:fillRect/>
          </a:stretch>
        </p:blipFill>
        <p:spPr>
          <a:xfrm>
            <a:off x="1430985" y="5135800"/>
            <a:ext cx="1921816" cy="504117"/>
          </a:xfrm>
          <a:prstGeom prst="rect">
            <a:avLst/>
          </a:prstGeom>
        </p:spPr>
      </p:pic>
    </p:spTree>
    <p:extLst>
      <p:ext uri="{BB962C8B-B14F-4D97-AF65-F5344CB8AC3E}">
        <p14:creationId xmlns:p14="http://schemas.microsoft.com/office/powerpoint/2010/main" val="890009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2131019"/>
              </a:xfrm>
            </p:spPr>
            <p:txBody>
              <a:bodyPr>
                <a:normAutofit/>
              </a:bodyPr>
              <a:lstStyle/>
              <a:p>
                <a:r>
                  <a:rPr lang="zh-CN" altLang="en-US" sz="2400" dirty="0"/>
                  <a:t>绕任意轴旋转变换的构造步骤：</a:t>
                </a:r>
                <a:endParaRPr lang="en-US" altLang="zh-CN" sz="2400" dirty="0"/>
              </a:p>
              <a:p>
                <a:pPr marL="800100" lvl="1" indent="-342900">
                  <a:buClr>
                    <a:schemeClr val="tx1"/>
                  </a:buClr>
                  <a:buFont typeface="+mj-lt"/>
                  <a:buAutoNum type="arabicPeriod"/>
                </a:pPr>
                <a:r>
                  <a:rPr lang="zh-CN" altLang="en-US" sz="1800" dirty="0"/>
                  <a:t>将不动点平移到原点</a:t>
                </a:r>
                <a14:m>
                  <m:oMath xmlns:m="http://schemas.openxmlformats.org/officeDocument/2006/math">
                    <m:r>
                      <a:rPr lang="en-US" altLang="zh-CN" sz="1800" b="1" i="1" dirty="0" smtClean="0">
                        <a:latin typeface="Cambria Math" panose="02040503050406030204" pitchFamily="18" charset="0"/>
                      </a:rPr>
                      <m:t>𝑻</m:t>
                    </m:r>
                    <m:r>
                      <a:rPr lang="en-US" altLang="zh-CN" sz="1800" i="1" dirty="0">
                        <a:latin typeface="Cambria Math" charset="0"/>
                      </a:rPr>
                      <m:t>(</m:t>
                    </m:r>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𝑝</m:t>
                        </m:r>
                      </m:e>
                      <m:sub>
                        <m:r>
                          <a:rPr lang="en-US" altLang="zh-CN" sz="1800" b="0" i="1" dirty="0" smtClean="0">
                            <a:latin typeface="Cambria Math" panose="02040503050406030204" pitchFamily="18" charset="0"/>
                          </a:rPr>
                          <m:t>0</m:t>
                        </m:r>
                      </m:sub>
                    </m:sSub>
                    <m:r>
                      <a:rPr lang="el-GR" altLang="zh-CN" sz="1800" i="1" dirty="0">
                        <a:latin typeface="Cambria Math" charset="0"/>
                      </a:rPr>
                      <m:t>)</m:t>
                    </m:r>
                  </m:oMath>
                </a14:m>
                <a:endParaRPr lang="en-US" altLang="zh-CN" sz="1800" dirty="0"/>
              </a:p>
              <a:p>
                <a:pPr marL="800100" lvl="1" indent="-342900">
                  <a:buClr>
                    <a:schemeClr val="tx1"/>
                  </a:buClr>
                  <a:buFont typeface="+mj-lt"/>
                  <a:buAutoNum type="arabicPeriod"/>
                </a:pPr>
                <a:r>
                  <a:rPr lang="zh-CN" altLang="en-US" sz="1800" dirty="0"/>
                  <a:t>使用两个旋转变换</a:t>
                </a:r>
                <a14:m>
                  <m:oMath xmlns:m="http://schemas.openxmlformats.org/officeDocument/2006/math">
                    <m:r>
                      <a:rPr lang="en-US" altLang="zh-CN" sz="1800" b="1" i="1" dirty="0" smtClean="0">
                        <a:latin typeface="Cambria Math" charset="0"/>
                      </a:rPr>
                      <m:t>𝑹</m:t>
                    </m:r>
                    <m:r>
                      <a:rPr lang="en-US" altLang="zh-CN" sz="1800" i="1" baseline="-25000" dirty="0">
                        <a:latin typeface="Cambria Math" charset="0"/>
                      </a:rPr>
                      <m:t>𝑥</m:t>
                    </m:r>
                    <m:r>
                      <a:rPr lang="en-US" altLang="zh-CN" sz="1800" i="1" dirty="0">
                        <a:latin typeface="Cambria Math" charset="0"/>
                      </a:rPr>
                      <m:t>(</m:t>
                    </m:r>
                    <m:r>
                      <a:rPr lang="el-GR" altLang="zh-CN" sz="1800" i="1" dirty="0">
                        <a:latin typeface="Cambria Math" charset="0"/>
                      </a:rPr>
                      <m:t>𝜃</m:t>
                    </m:r>
                    <m:r>
                      <a:rPr lang="en-US" altLang="zh-CN" sz="1800" i="1" baseline="-25000" dirty="0">
                        <a:latin typeface="Cambria Math" charset="0"/>
                      </a:rPr>
                      <m:t>𝑥</m:t>
                    </m:r>
                    <m:r>
                      <a:rPr lang="el-GR" altLang="zh-CN" sz="1800" i="1" dirty="0">
                        <a:latin typeface="Cambria Math" charset="0"/>
                      </a:rPr>
                      <m:t>)</m:t>
                    </m:r>
                    <m:r>
                      <a:rPr lang="zh-CN" altLang="en-US" sz="1800" i="1" dirty="0">
                        <a:latin typeface="Cambria Math" charset="0"/>
                      </a:rPr>
                      <m:t>、</m:t>
                    </m:r>
                    <m:r>
                      <a:rPr lang="en-US" altLang="zh-CN" sz="1800" b="1" i="1" dirty="0">
                        <a:latin typeface="Cambria Math" charset="0"/>
                      </a:rPr>
                      <m:t> </m:t>
                    </m:r>
                    <m:r>
                      <a:rPr lang="en-US" altLang="zh-CN" sz="1800" b="1" i="1" dirty="0">
                        <a:latin typeface="Cambria Math" charset="0"/>
                      </a:rPr>
                      <m:t>𝑹</m:t>
                    </m:r>
                    <m:r>
                      <a:rPr lang="en-US" altLang="zh-CN" sz="1800" i="1" baseline="-25000" dirty="0">
                        <a:latin typeface="Cambria Math" charset="0"/>
                      </a:rPr>
                      <m:t>𝑦</m:t>
                    </m:r>
                    <m:r>
                      <a:rPr lang="en-US" altLang="zh-CN" sz="1800" i="1" dirty="0">
                        <a:latin typeface="Cambria Math" charset="0"/>
                      </a:rPr>
                      <m:t>(</m:t>
                    </m:r>
                    <m:r>
                      <a:rPr lang="el-GR" altLang="zh-CN" sz="1800" i="1" dirty="0">
                        <a:latin typeface="Cambria Math" charset="0"/>
                      </a:rPr>
                      <m:t>𝜃</m:t>
                    </m:r>
                    <m:r>
                      <a:rPr lang="en-US" altLang="zh-CN" sz="1800" i="1" baseline="-25000" dirty="0">
                        <a:latin typeface="Cambria Math" charset="0"/>
                      </a:rPr>
                      <m:t>𝑦</m:t>
                    </m:r>
                    <m:r>
                      <a:rPr lang="el-GR" altLang="zh-CN" sz="1800" i="1" dirty="0">
                        <a:latin typeface="Cambria Math" charset="0"/>
                      </a:rPr>
                      <m:t>)</m:t>
                    </m:r>
                  </m:oMath>
                </a14:m>
                <a:r>
                  <a:rPr lang="zh-CN" altLang="en-US" sz="1800" dirty="0"/>
                  <a:t>将轴向量</a:t>
                </a:r>
                <a:r>
                  <a:rPr lang="en-US" altLang="zh-CN" sz="1800" dirty="0"/>
                  <a:t>u</a:t>
                </a:r>
                <a:r>
                  <a:rPr lang="zh-CN" altLang="en-US" sz="1800" dirty="0"/>
                  <a:t>与</a:t>
                </a:r>
                <a:r>
                  <a:rPr lang="en-US" altLang="zh-CN" sz="1800" dirty="0"/>
                  <a:t>z</a:t>
                </a:r>
                <a:r>
                  <a:rPr lang="zh-CN" altLang="en-US" sz="1800" dirty="0"/>
                  <a:t>轴</a:t>
                </a:r>
                <a:r>
                  <a:rPr lang="zh-CN" altLang="en-US" sz="1800" dirty="0">
                    <a:solidFill>
                      <a:srgbClr val="0000FF"/>
                    </a:solidFill>
                  </a:rPr>
                  <a:t>对齐</a:t>
                </a:r>
                <a:endParaRPr lang="en-US" altLang="zh-CN" sz="1800" dirty="0">
                  <a:solidFill>
                    <a:srgbClr val="0000FF"/>
                  </a:solidFill>
                </a:endParaRPr>
              </a:p>
              <a:p>
                <a:pPr marL="800100" lvl="1" indent="-342900">
                  <a:buClr>
                    <a:schemeClr val="tx1"/>
                  </a:buClr>
                  <a:buFont typeface="+mj-lt"/>
                  <a:buAutoNum type="arabicPeriod"/>
                </a:pPr>
                <a:r>
                  <a:rPr lang="zh-CN" altLang="en-US" sz="1800" dirty="0"/>
                  <a:t>施加绕</a:t>
                </a:r>
                <a:r>
                  <a:rPr lang="en-US" altLang="zh-CN" sz="1800" dirty="0"/>
                  <a:t>z</a:t>
                </a:r>
                <a:r>
                  <a:rPr lang="zh-CN" altLang="en-US" sz="1800" dirty="0"/>
                  <a:t>轴的旋转变换</a:t>
                </a:r>
                <a14:m>
                  <m:oMath xmlns:m="http://schemas.openxmlformats.org/officeDocument/2006/math">
                    <m:r>
                      <a:rPr lang="en-US" altLang="zh-CN" b="1" i="1" dirty="0" smtClean="0">
                        <a:latin typeface="Cambria Math" charset="0"/>
                      </a:rPr>
                      <m:t>𝑹</m:t>
                    </m:r>
                    <m:r>
                      <a:rPr lang="en-US" altLang="zh-CN" i="1" baseline="-25000" dirty="0" err="1">
                        <a:latin typeface="Cambria Math" charset="0"/>
                      </a:rPr>
                      <m:t>𝑧</m:t>
                    </m:r>
                    <m:r>
                      <a:rPr lang="en-US" altLang="zh-CN" i="1" dirty="0">
                        <a:latin typeface="Cambria Math" charset="0"/>
                      </a:rPr>
                      <m:t>(</m:t>
                    </m:r>
                    <m:r>
                      <a:rPr lang="el-GR" altLang="zh-CN" i="1" dirty="0">
                        <a:latin typeface="Cambria Math" charset="0"/>
                      </a:rPr>
                      <m:t>𝜃</m:t>
                    </m:r>
                    <m:r>
                      <a:rPr lang="el-GR" altLang="zh-CN" i="1" dirty="0">
                        <a:latin typeface="Cambria Math" charset="0"/>
                      </a:rPr>
                      <m:t>)</m:t>
                    </m:r>
                  </m:oMath>
                </a14:m>
                <a:endParaRPr lang="en-US" altLang="zh-CN" sz="1800" dirty="0"/>
              </a:p>
              <a:p>
                <a:pPr marL="800100" lvl="1" indent="-342900">
                  <a:buClr>
                    <a:schemeClr val="tx1"/>
                  </a:buClr>
                  <a:buFont typeface="+mj-lt"/>
                  <a:buAutoNum type="arabicPeriod"/>
                </a:pPr>
                <a:r>
                  <a:rPr lang="zh-CN" altLang="en-US" sz="1800" dirty="0"/>
                  <a:t>使用两个逆旋转变换</a:t>
                </a:r>
                <a14:m>
                  <m:oMath xmlns:m="http://schemas.openxmlformats.org/officeDocument/2006/math">
                    <m:r>
                      <a:rPr lang="en-US" altLang="zh-CN" sz="1800" b="1" i="1" dirty="0" smtClean="0">
                        <a:latin typeface="Cambria Math" charset="0"/>
                      </a:rPr>
                      <m:t>𝑹</m:t>
                    </m:r>
                    <m:r>
                      <a:rPr lang="en-US" altLang="zh-CN" sz="1800" i="1" baseline="-25000" dirty="0">
                        <a:latin typeface="Cambria Math" charset="0"/>
                      </a:rPr>
                      <m:t>𝑦</m:t>
                    </m:r>
                    <m:r>
                      <a:rPr lang="en-US" altLang="zh-CN" sz="1800" i="1" dirty="0">
                        <a:latin typeface="Cambria Math" charset="0"/>
                      </a:rPr>
                      <m:t>(−</m:t>
                    </m:r>
                    <m:r>
                      <a:rPr lang="el-GR" altLang="zh-CN" sz="1800" i="1" dirty="0">
                        <a:latin typeface="Cambria Math" charset="0"/>
                      </a:rPr>
                      <m:t>𝜃</m:t>
                    </m:r>
                    <m:r>
                      <a:rPr lang="en-US" altLang="zh-CN" sz="1800" i="1" baseline="-25000" dirty="0">
                        <a:latin typeface="Cambria Math" charset="0"/>
                      </a:rPr>
                      <m:t>𝑦</m:t>
                    </m:r>
                    <m:r>
                      <a:rPr lang="el-GR" altLang="zh-CN" sz="1800" i="1" dirty="0">
                        <a:latin typeface="Cambria Math" charset="0"/>
                      </a:rPr>
                      <m:t>) </m:t>
                    </m:r>
                    <m:r>
                      <a:rPr lang="zh-CN" altLang="en-US" sz="1800" i="1" dirty="0">
                        <a:latin typeface="Cambria Math" charset="0"/>
                      </a:rPr>
                      <m:t>、</m:t>
                    </m:r>
                    <m:r>
                      <a:rPr lang="en-US" altLang="zh-CN" sz="1800" b="1" i="1" dirty="0">
                        <a:latin typeface="Cambria Math" charset="0"/>
                      </a:rPr>
                      <m:t>𝑹</m:t>
                    </m:r>
                    <m:r>
                      <a:rPr lang="en-US" altLang="zh-CN" sz="1800" i="1" baseline="-25000" dirty="0">
                        <a:latin typeface="Cambria Math" charset="0"/>
                      </a:rPr>
                      <m:t>𝑥</m:t>
                    </m:r>
                    <m:r>
                      <a:rPr lang="en-US" altLang="zh-CN" sz="1800" i="1" dirty="0">
                        <a:latin typeface="Cambria Math" charset="0"/>
                      </a:rPr>
                      <m:t>(−</m:t>
                    </m:r>
                    <m:r>
                      <a:rPr lang="el-GR" altLang="zh-CN" sz="1800" i="1" dirty="0">
                        <a:latin typeface="Cambria Math" charset="0"/>
                      </a:rPr>
                      <m:t>𝜃</m:t>
                    </m:r>
                    <m:r>
                      <a:rPr lang="en-US" altLang="zh-CN" sz="1800" i="1" baseline="-25000" dirty="0">
                        <a:latin typeface="Cambria Math" charset="0"/>
                      </a:rPr>
                      <m:t>𝑥</m:t>
                    </m:r>
                    <m:r>
                      <a:rPr lang="el-GR" altLang="zh-CN" sz="1800" i="1" dirty="0">
                        <a:latin typeface="Cambria Math" charset="0"/>
                      </a:rPr>
                      <m:t>)</m:t>
                    </m:r>
                    <m:r>
                      <a:rPr lang="zh-CN" altLang="en-US" sz="1800" i="1" dirty="0">
                        <a:latin typeface="Cambria Math" charset="0"/>
                      </a:rPr>
                      <m:t> </m:t>
                    </m:r>
                  </m:oMath>
                </a14:m>
                <a:r>
                  <a:rPr lang="zh-CN" altLang="en-US" sz="1800" dirty="0"/>
                  <a:t>将向量</a:t>
                </a:r>
                <a:r>
                  <a:rPr lang="en-US" altLang="zh-CN" sz="1800" dirty="0"/>
                  <a:t>u</a:t>
                </a:r>
                <a:r>
                  <a:rPr lang="zh-CN" altLang="en-US" sz="1800" dirty="0"/>
                  <a:t>转至原位</a:t>
                </a:r>
                <a:endParaRPr lang="en-US" altLang="zh-CN" sz="1800" dirty="0"/>
              </a:p>
              <a:p>
                <a:pPr marL="800100" lvl="1" indent="-342900">
                  <a:buClr>
                    <a:schemeClr val="tx1"/>
                  </a:buClr>
                  <a:buFont typeface="+mj-lt"/>
                  <a:buAutoNum type="arabicPeriod"/>
                </a:pPr>
                <a:r>
                  <a:rPr lang="zh-CN" altLang="en-US" sz="1800" dirty="0"/>
                  <a:t>将不动点移回</a:t>
                </a:r>
                <a14:m>
                  <m:oMath xmlns:m="http://schemas.openxmlformats.org/officeDocument/2006/math">
                    <m:r>
                      <a:rPr lang="en-US" altLang="zh-CN" sz="1800" b="1" i="1" dirty="0">
                        <a:latin typeface="Cambria Math" panose="02040503050406030204" pitchFamily="18" charset="0"/>
                      </a:rPr>
                      <m:t>𝑻</m:t>
                    </m:r>
                    <m:r>
                      <a:rPr lang="en-US" altLang="zh-CN" sz="1800" i="1" dirty="0">
                        <a:latin typeface="Cambria Math"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𝑝</m:t>
                        </m:r>
                      </m:e>
                      <m:sub>
                        <m:r>
                          <a:rPr lang="en-US" altLang="zh-CN" sz="1800" i="1" dirty="0">
                            <a:latin typeface="Cambria Math" panose="02040503050406030204" pitchFamily="18" charset="0"/>
                          </a:rPr>
                          <m:t>0</m:t>
                        </m:r>
                      </m:sub>
                    </m:sSub>
                    <m:r>
                      <a:rPr lang="el-GR" altLang="zh-CN" sz="1800" i="1" dirty="0">
                        <a:latin typeface="Cambria Math" charset="0"/>
                      </a:rPr>
                      <m:t>)</m:t>
                    </m:r>
                  </m:oMath>
                </a14:m>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2131019"/>
              </a:xfrm>
              <a:blipFill>
                <a:blip r:embed="rId2"/>
                <a:stretch>
                  <a:fillRect l="-322" t="-4167"/>
                </a:stretch>
              </a:blipFill>
            </p:spPr>
            <p:txBody>
              <a:bodyPr/>
              <a:lstStyle/>
              <a:p>
                <a:r>
                  <a:rPr lang="en-US">
                    <a:noFill/>
                  </a:rPr>
                  <a:t> </a:t>
                </a:r>
              </a:p>
            </p:txBody>
          </p:sp>
        </mc:Fallback>
      </mc:AlternateContent>
      <p:pic>
        <p:nvPicPr>
          <p:cNvPr id="5" name="图片 4"/>
          <p:cNvPicPr>
            <a:picLocks noChangeAspect="1"/>
          </p:cNvPicPr>
          <p:nvPr/>
        </p:nvPicPr>
        <p:blipFill>
          <a:blip r:embed="rId3"/>
          <a:stretch>
            <a:fillRect/>
          </a:stretch>
        </p:blipFill>
        <p:spPr>
          <a:xfrm>
            <a:off x="288946" y="3570135"/>
            <a:ext cx="1905597" cy="2018196"/>
          </a:xfrm>
          <a:prstGeom prst="rect">
            <a:avLst/>
          </a:prstGeom>
        </p:spPr>
      </p:pic>
      <p:pic>
        <p:nvPicPr>
          <p:cNvPr id="7" name="图片 6"/>
          <p:cNvPicPr>
            <a:picLocks noChangeAspect="1"/>
          </p:cNvPicPr>
          <p:nvPr/>
        </p:nvPicPr>
        <p:blipFill>
          <a:blip r:embed="rId4"/>
          <a:stretch>
            <a:fillRect/>
          </a:stretch>
        </p:blipFill>
        <p:spPr>
          <a:xfrm>
            <a:off x="2852730" y="3862533"/>
            <a:ext cx="6099462" cy="1725798"/>
          </a:xfrm>
          <a:prstGeom prst="rect">
            <a:avLst/>
          </a:prstGeom>
        </p:spPr>
      </p:pic>
      <p:sp>
        <p:nvSpPr>
          <p:cNvPr id="2" name="标题 1"/>
          <p:cNvSpPr>
            <a:spLocks noGrp="1"/>
          </p:cNvSpPr>
          <p:nvPr>
            <p:ph type="title"/>
          </p:nvPr>
        </p:nvSpPr>
        <p:spPr/>
        <p:txBody>
          <a:bodyPr/>
          <a:lstStyle/>
          <a:p>
            <a:r>
              <a:rPr lang="zh-CN" altLang="en-US" dirty="0"/>
              <a:t>绕任意轴旋转</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pic>
        <p:nvPicPr>
          <p:cNvPr id="20" name="图片 19"/>
          <p:cNvPicPr>
            <a:picLocks noChangeAspect="1"/>
          </p:cNvPicPr>
          <p:nvPr/>
        </p:nvPicPr>
        <p:blipFill>
          <a:blip r:embed="rId5"/>
          <a:stretch>
            <a:fillRect/>
          </a:stretch>
        </p:blipFill>
        <p:spPr>
          <a:xfrm>
            <a:off x="3860111" y="5748539"/>
            <a:ext cx="4362811" cy="332937"/>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053146A-15D1-C148-8A50-29CD25B2BF37}"/>
                  </a:ext>
                </a:extLst>
              </p:cNvPr>
              <p:cNvSpPr/>
              <p:nvPr/>
            </p:nvSpPr>
            <p:spPr>
              <a:xfrm>
                <a:off x="-91185" y="5710616"/>
                <a:ext cx="2665858" cy="369332"/>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𝑀</m:t>
                      </m:r>
                      <m:r>
                        <a:rPr lang="en-US" altLang="zh-CN" b="1" i="1" dirty="0" smtClean="0">
                          <a:latin typeface="Cambria Math" panose="02040503050406030204" pitchFamily="18" charset="0"/>
                        </a:rPr>
                        <m:t>=</m:t>
                      </m:r>
                      <m:r>
                        <a:rPr lang="en-US" altLang="zh-CN" b="1" i="1" dirty="0">
                          <a:latin typeface="Cambria Math" panose="02040503050406030204" pitchFamily="18" charset="0"/>
                        </a:rPr>
                        <m:t>𝑻</m:t>
                      </m:r>
                      <m:d>
                        <m:dPr>
                          <m:ctrlPr>
                            <a:rPr lang="en-US" altLang="zh-CN" b="1"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0</m:t>
                              </m:r>
                            </m:sub>
                          </m:sSub>
                        </m:e>
                      </m:d>
                      <m:r>
                        <a:rPr lang="en-US" altLang="zh-CN" b="1" i="1" dirty="0" smtClean="0">
                          <a:latin typeface="Cambria Math" panose="02040503050406030204" pitchFamily="18" charset="0"/>
                        </a:rPr>
                        <m:t>𝑹</m:t>
                      </m:r>
                      <m:r>
                        <a:rPr lang="en-US" altLang="zh-CN" b="1" i="1" dirty="0">
                          <a:latin typeface="Cambria Math" panose="02040503050406030204" pitchFamily="18" charset="0"/>
                        </a:rPr>
                        <m:t>𝑻</m:t>
                      </m:r>
                      <m:r>
                        <a:rPr lang="en-US" altLang="zh-CN" i="1" dirty="0">
                          <a:latin typeface="Cambria Math"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m:t>
                          </m:r>
                          <m:r>
                            <a:rPr lang="en-US" altLang="zh-CN" i="1" dirty="0">
                              <a:latin typeface="Cambria Math" panose="02040503050406030204" pitchFamily="18" charset="0"/>
                            </a:rPr>
                            <m:t>𝑝</m:t>
                          </m:r>
                        </m:e>
                        <m:sub>
                          <m:r>
                            <a:rPr lang="en-US" altLang="zh-CN" i="1" dirty="0">
                              <a:latin typeface="Cambria Math" panose="02040503050406030204" pitchFamily="18" charset="0"/>
                            </a:rPr>
                            <m:t>0</m:t>
                          </m:r>
                        </m:sub>
                      </m:sSub>
                      <m:r>
                        <a:rPr lang="el-GR" altLang="zh-CN" i="1" dirty="0">
                          <a:latin typeface="Cambria Math" charset="0"/>
                        </a:rPr>
                        <m:t>)</m:t>
                      </m:r>
                    </m:oMath>
                  </m:oMathPara>
                </a14:m>
                <a:endParaRPr lang="en-US" altLang="zh-CN" dirty="0"/>
              </a:p>
            </p:txBody>
          </p:sp>
        </mc:Choice>
        <mc:Fallback xmlns="">
          <p:sp>
            <p:nvSpPr>
              <p:cNvPr id="6" name="Rectangle 5">
                <a:extLst>
                  <a:ext uri="{FF2B5EF4-FFF2-40B4-BE49-F238E27FC236}">
                    <a16:creationId xmlns:a16="http://schemas.microsoft.com/office/drawing/2014/main" id="{0053146A-15D1-C148-8A50-29CD25B2BF37}"/>
                  </a:ext>
                </a:extLst>
              </p:cNvPr>
              <p:cNvSpPr>
                <a:spLocks noRot="1" noChangeAspect="1" noMove="1" noResize="1" noEditPoints="1" noAdjustHandles="1" noChangeArrowheads="1" noChangeShapeType="1" noTextEdit="1"/>
              </p:cNvSpPr>
              <p:nvPr/>
            </p:nvSpPr>
            <p:spPr>
              <a:xfrm>
                <a:off x="-91185" y="5710616"/>
                <a:ext cx="2665858" cy="369332"/>
              </a:xfrm>
              <a:prstGeom prst="rect">
                <a:avLst/>
              </a:prstGeom>
              <a:blipFill>
                <a:blip r:embed="rId6"/>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177493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模型视图矩阵的计算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设</a:t>
                </a:r>
                <a:r>
                  <a:rPr lang="en-US" altLang="zh-CN" sz="2400" dirty="0"/>
                  <a:t>VRP</a:t>
                </a:r>
                <a:r>
                  <a:rPr lang="zh-CN" altLang="en-US" sz="2400" dirty="0"/>
                  <a:t>点</a:t>
                </a:r>
                <a14:m>
                  <m:oMath xmlns:m="http://schemas.openxmlformats.org/officeDocument/2006/math">
                    <m:r>
                      <a:rPr lang="en-US" altLang="zh-CN" sz="2400" b="1" i="1" dirty="0" smtClean="0">
                        <a:latin typeface="Cambria Math" charset="0"/>
                      </a:rPr>
                      <m:t>𝒑</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𝑦</m:t>
                    </m:r>
                    <m:r>
                      <a:rPr lang="en-US" altLang="zh-CN" sz="2400" i="1" dirty="0">
                        <a:latin typeface="Cambria Math" charset="0"/>
                      </a:rPr>
                      <m:t>,</m:t>
                    </m:r>
                    <m:r>
                      <a:rPr lang="en-US" altLang="zh-CN" sz="2400" i="1" dirty="0">
                        <a:latin typeface="Cambria Math" charset="0"/>
                      </a:rPr>
                      <m:t>𝑧</m:t>
                    </m:r>
                    <m:r>
                      <a:rPr lang="en-US" altLang="zh-CN" sz="2400" i="1" dirty="0">
                        <a:latin typeface="Cambria Math" charset="0"/>
                      </a:rPr>
                      <m:t>,1]</m:t>
                    </m:r>
                    <m:r>
                      <a:rPr lang="en-US" altLang="zh-CN" sz="2400" i="1" baseline="30000" dirty="0">
                        <a:latin typeface="Cambria Math" charset="0"/>
                      </a:rPr>
                      <m:t>𝑇</m:t>
                    </m:r>
                  </m:oMath>
                </a14:m>
                <a:r>
                  <a:rPr lang="en-US" altLang="zh-CN" sz="2400" dirty="0"/>
                  <a:t>, </a:t>
                </a:r>
                <a:r>
                  <a:rPr lang="zh-CN" altLang="en-US" sz="2400" dirty="0"/>
                  <a:t>视平面法向</a:t>
                </a:r>
                <a14:m>
                  <m:oMath xmlns:m="http://schemas.openxmlformats.org/officeDocument/2006/math">
                    <m:r>
                      <a:rPr lang="en-US" altLang="zh-CN" sz="2400" b="1" i="1" dirty="0" smtClean="0">
                        <a:latin typeface="Cambria Math" charset="0"/>
                      </a:rPr>
                      <m:t>𝒏</m:t>
                    </m:r>
                    <m:r>
                      <a:rPr lang="en-US" altLang="zh-CN" sz="2400" i="1" dirty="0">
                        <a:latin typeface="Cambria Math" charset="0"/>
                      </a:rPr>
                      <m:t>=[</m:t>
                    </m:r>
                    <m:r>
                      <a:rPr lang="en-US" altLang="zh-CN" sz="2400" i="1" dirty="0">
                        <a:latin typeface="Cambria Math" charset="0"/>
                      </a:rPr>
                      <m:t>𝑛𝑥</m:t>
                    </m:r>
                    <m:r>
                      <a:rPr lang="en-US" altLang="zh-CN" sz="2400" i="1" dirty="0">
                        <a:latin typeface="Cambria Math" charset="0"/>
                      </a:rPr>
                      <m:t>,</m:t>
                    </m:r>
                    <m:r>
                      <a:rPr lang="en-US" altLang="zh-CN" sz="2400" i="1" dirty="0">
                        <a:latin typeface="Cambria Math" charset="0"/>
                      </a:rPr>
                      <m:t>𝑛𝑦</m:t>
                    </m:r>
                    <m:r>
                      <a:rPr lang="en-US" altLang="zh-CN" sz="2400" i="1" dirty="0">
                        <a:latin typeface="Cambria Math" charset="0"/>
                      </a:rPr>
                      <m:t>,</m:t>
                    </m:r>
                    <m:r>
                      <a:rPr lang="en-US" altLang="zh-CN" sz="2400" i="1" dirty="0">
                        <a:latin typeface="Cambria Math" charset="0"/>
                      </a:rPr>
                      <m:t>𝑛𝑧</m:t>
                    </m:r>
                    <m:r>
                      <a:rPr lang="en-US" altLang="zh-CN" sz="2400" i="1" dirty="0">
                        <a:latin typeface="Cambria Math" charset="0"/>
                      </a:rPr>
                      <m:t>,0]</m:t>
                    </m:r>
                    <m:r>
                      <a:rPr lang="en-US" altLang="zh-CN" sz="2400" i="1" baseline="30000" dirty="0">
                        <a:latin typeface="Cambria Math" charset="0"/>
                      </a:rPr>
                      <m:t>𝑇</m:t>
                    </m:r>
                  </m:oMath>
                </a14:m>
                <a:r>
                  <a:rPr lang="en-US" altLang="zh-CN" sz="2400" dirty="0"/>
                  <a:t>,</a:t>
                </a:r>
              </a:p>
              <a:p>
                <a:pPr marL="0" indent="0">
                  <a:buNone/>
                </a:pPr>
                <a:r>
                  <a:rPr lang="zh-CN" altLang="en-US" sz="2400" dirty="0"/>
                  <a:t>    上方向量为</a:t>
                </a:r>
                <a14:m>
                  <m:oMath xmlns:m="http://schemas.openxmlformats.org/officeDocument/2006/math">
                    <m:r>
                      <a:rPr lang="en-US" altLang="zh-CN" sz="2400" b="1" i="1" dirty="0" smtClean="0">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i="1" dirty="0" err="1">
                        <a:latin typeface="Cambria Math" charset="0"/>
                      </a:rPr>
                      <m:t>𝑣</m:t>
                    </m:r>
                    <m:r>
                      <a:rPr lang="en-US" altLang="zh-CN" sz="2400" i="1" baseline="-25000" dirty="0" err="1">
                        <a:latin typeface="Cambria Math" charset="0"/>
                      </a:rPr>
                      <m:t>𝑢𝑝𝑥</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𝑢𝑝𝑦</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𝑢𝑝𝑧</m:t>
                    </m:r>
                    <m:r>
                      <a:rPr lang="en-US" altLang="zh-CN" sz="2400" i="1" dirty="0">
                        <a:latin typeface="Cambria Math" charset="0"/>
                      </a:rPr>
                      <m:t>, 0]</m:t>
                    </m:r>
                    <m:r>
                      <a:rPr lang="en-US" altLang="zh-CN" sz="2400" i="1" baseline="30000" dirty="0">
                        <a:latin typeface="Cambria Math" charset="0"/>
                      </a:rPr>
                      <m:t>𝑇</m:t>
                    </m:r>
                  </m:oMath>
                </a14:m>
                <a:endParaRPr lang="en-US" altLang="zh-CN" sz="2400" dirty="0"/>
              </a:p>
              <a:p>
                <a14:m>
                  <m:oMath xmlns:m="http://schemas.openxmlformats.org/officeDocument/2006/math">
                    <m:r>
                      <a:rPr lang="en-US" altLang="zh-CN" sz="2400" b="1" i="1" dirty="0" smtClean="0">
                        <a:latin typeface="Cambria Math" charset="0"/>
                      </a:rPr>
                      <m:t>𝒗</m:t>
                    </m:r>
                    <m:r>
                      <a:rPr lang="en-US" altLang="zh-CN" sz="2400" i="1" dirty="0">
                        <a:latin typeface="Cambria Math" charset="0"/>
                      </a:rPr>
                      <m:t> = </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err="1">
                        <a:latin typeface="Cambria Math" charset="0"/>
                      </a:rPr>
                      <m:t>𝒏</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a:latin typeface="Cambria Math" charset="0"/>
                      </a:rPr>
                      <m:t>𝒏</m:t>
                    </m:r>
                  </m:oMath>
                </a14:m>
                <a:r>
                  <a:rPr lang="en-US" altLang="zh-CN" sz="2400" dirty="0"/>
                  <a:t>, </a:t>
                </a:r>
                <a:r>
                  <a:rPr lang="zh-CN" altLang="en-US" sz="2400" dirty="0"/>
                  <a:t>把</a:t>
                </a:r>
                <a14:m>
                  <m:oMath xmlns:m="http://schemas.openxmlformats.org/officeDocument/2006/math">
                    <m:r>
                      <a:rPr lang="en-US" altLang="zh-CN" sz="2400" b="1" i="1" dirty="0" smtClean="0">
                        <a:latin typeface="Cambria Math" charset="0"/>
                      </a:rPr>
                      <m:t>𝒗</m:t>
                    </m:r>
                    <m:r>
                      <a:rPr lang="en-US" altLang="zh-CN" sz="2400" i="1" dirty="0">
                        <a:latin typeface="Cambria Math" charset="0"/>
                      </a:rPr>
                      <m:t>, </m:t>
                    </m:r>
                    <m:r>
                      <a:rPr lang="en-US" altLang="zh-CN" sz="2400" b="1" i="1" dirty="0">
                        <a:latin typeface="Cambria Math" charset="0"/>
                      </a:rPr>
                      <m:t>𝒏</m:t>
                    </m:r>
                  </m:oMath>
                </a14:m>
                <a:r>
                  <a:rPr lang="zh-CN" altLang="en-US" sz="2400" dirty="0"/>
                  <a:t>单位化</a:t>
                </a:r>
                <a:endParaRPr lang="en-US" altLang="zh-CN" sz="2400" dirty="0"/>
              </a:p>
              <a:p>
                <a14:m>
                  <m:oMath xmlns:m="http://schemas.openxmlformats.org/officeDocument/2006/math">
                    <m:r>
                      <a:rPr lang="en-US" altLang="zh-CN" sz="2400" b="1" i="1" dirty="0" smtClean="0">
                        <a:latin typeface="Cambria Math" charset="0"/>
                      </a:rPr>
                      <m:t>𝒖</m:t>
                    </m:r>
                    <m:r>
                      <a:rPr lang="en-US" altLang="zh-CN" sz="2400" i="1" dirty="0">
                        <a:latin typeface="Cambria Math" charset="0"/>
                      </a:rPr>
                      <m:t> = </m:t>
                    </m:r>
                    <m:r>
                      <a:rPr lang="en-US" altLang="zh-CN" sz="2400" b="1" i="1" dirty="0">
                        <a:latin typeface="Cambria Math" charset="0"/>
                      </a:rPr>
                      <m:t>𝒗</m:t>
                    </m:r>
                    <m:r>
                      <a:rPr lang="en-US" altLang="zh-CN" sz="2400" i="1" dirty="0">
                        <a:latin typeface="Cambria Math" charset="0"/>
                      </a:rPr>
                      <m:t> </m:t>
                    </m:r>
                    <m:r>
                      <a:rPr lang="en-US" altLang="zh-CN" sz="2400" i="1" dirty="0">
                        <a:latin typeface="Cambria Math" charset="0"/>
                      </a:rPr>
                      <m:t>𝑥</m:t>
                    </m:r>
                    <m:r>
                      <a:rPr lang="en-US" altLang="zh-CN" sz="2400" i="1" dirty="0">
                        <a:latin typeface="Cambria Math" charset="0"/>
                      </a:rPr>
                      <m:t> </m:t>
                    </m:r>
                    <m:r>
                      <a:rPr lang="en-US" altLang="zh-CN" sz="2400" b="1" i="1" dirty="0">
                        <a:latin typeface="Cambria Math" charset="0"/>
                      </a:rPr>
                      <m:t>𝒏</m:t>
                    </m:r>
                  </m:oMath>
                </a14:m>
                <a:endParaRPr lang="en-US" altLang="zh-CN" sz="2400" b="1" dirty="0"/>
              </a:p>
              <a:p>
                <a:r>
                  <a:rPr lang="zh-CN" altLang="en-US" sz="2400" dirty="0"/>
                  <a:t>模型视图矩阵为：</a:t>
                </a:r>
                <a:endParaRPr lang="en-US" altLang="zh-CN" sz="2400" dirty="0"/>
              </a:p>
              <a:p>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27</a:t>
            </a:fld>
            <a:endParaRPr lang="zh-CN" altLang="en-US"/>
          </a:p>
        </p:txBody>
      </p:sp>
      <p:pic>
        <p:nvPicPr>
          <p:cNvPr id="6" name="图片 5"/>
          <p:cNvPicPr>
            <a:picLocks noChangeAspect="1"/>
          </p:cNvPicPr>
          <p:nvPr/>
        </p:nvPicPr>
        <p:blipFill>
          <a:blip r:embed="rId3"/>
          <a:stretch>
            <a:fillRect/>
          </a:stretch>
        </p:blipFill>
        <p:spPr>
          <a:xfrm>
            <a:off x="1956198" y="3878293"/>
            <a:ext cx="5018953" cy="2202229"/>
          </a:xfrm>
          <a:prstGeom prst="rect">
            <a:avLst/>
          </a:prstGeom>
        </p:spPr>
      </p:pic>
    </p:spTree>
    <p:extLst>
      <p:ext uri="{BB962C8B-B14F-4D97-AF65-F5344CB8AC3E}">
        <p14:creationId xmlns:p14="http://schemas.microsoft.com/office/powerpoint/2010/main" val="1060107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sp>
        <p:nvSpPr>
          <p:cNvPr id="8" name="文本框 7"/>
          <p:cNvSpPr txBox="1"/>
          <p:nvPr/>
        </p:nvSpPr>
        <p:spPr>
          <a:xfrm>
            <a:off x="3677999" y="3364107"/>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投影变换</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4587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平面几何投影的分类</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pic>
        <p:nvPicPr>
          <p:cNvPr id="5" name="图片 4"/>
          <p:cNvPicPr>
            <a:picLocks noChangeAspect="1"/>
          </p:cNvPicPr>
          <p:nvPr/>
        </p:nvPicPr>
        <p:blipFill>
          <a:blip r:embed="rId2"/>
          <a:stretch>
            <a:fillRect/>
          </a:stretch>
        </p:blipFill>
        <p:spPr>
          <a:xfrm>
            <a:off x="155121" y="1347144"/>
            <a:ext cx="8693251" cy="4804734"/>
          </a:xfrm>
          <a:prstGeom prst="rect">
            <a:avLst/>
          </a:prstGeom>
        </p:spPr>
      </p:pic>
    </p:spTree>
    <p:extLst>
      <p:ext uri="{BB962C8B-B14F-4D97-AF65-F5344CB8AC3E}">
        <p14:creationId xmlns:p14="http://schemas.microsoft.com/office/powerpoint/2010/main" val="3569193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5" name="TextBox 4"/>
          <p:cNvSpPr txBox="1"/>
          <p:nvPr/>
        </p:nvSpPr>
        <p:spPr>
          <a:xfrm>
            <a:off x="5415862" y="5801214"/>
            <a:ext cx="2207656" cy="646331"/>
          </a:xfrm>
          <a:prstGeom prst="rect">
            <a:avLst/>
          </a:prstGeom>
          <a:noFill/>
        </p:spPr>
        <p:txBody>
          <a:bodyPr wrap="none" rtlCol="0">
            <a:spAutoFit/>
          </a:bodyPr>
          <a:lstStyle/>
          <a:p>
            <a:pPr algn="ctr"/>
            <a:r>
              <a:rPr lang="zh-CN" altLang="en-US" dirty="0"/>
              <a:t>实验 </a:t>
            </a:r>
            <a:r>
              <a:rPr lang="en-US" altLang="zh-CN" dirty="0"/>
              <a:t>1.1</a:t>
            </a:r>
          </a:p>
          <a:p>
            <a:r>
              <a:rPr lang="zh-CN" altLang="en-US" dirty="0"/>
              <a:t>新版本：</a:t>
            </a:r>
            <a:r>
              <a:rPr lang="en-US" altLang="zh-CN" dirty="0"/>
              <a:t>OpenGL</a:t>
            </a:r>
            <a:r>
              <a:rPr lang="zh-CN" altLang="en-US" dirty="0"/>
              <a:t> </a:t>
            </a:r>
            <a:r>
              <a:rPr lang="en-US" altLang="zh-CN" dirty="0"/>
              <a:t>3.3</a:t>
            </a:r>
            <a:endParaRPr lang="en-US" dirty="0"/>
          </a:p>
        </p:txBody>
      </p:sp>
      <p:pic>
        <p:nvPicPr>
          <p:cNvPr id="9" name="图片 11" descr="QQ截图20160819015834"/>
          <p:cNvPicPr/>
          <p:nvPr/>
        </p:nvPicPr>
        <p:blipFill>
          <a:blip r:embed="rId2">
            <a:extLst>
              <a:ext uri="{28A0092B-C50C-407E-A947-70E740481C1C}">
                <a14:useLocalDpi xmlns:a14="http://schemas.microsoft.com/office/drawing/2010/main" val="0"/>
              </a:ext>
            </a:extLst>
          </a:blip>
          <a:srcRect/>
          <a:stretch>
            <a:fillRect/>
          </a:stretch>
        </p:blipFill>
        <p:spPr bwMode="auto">
          <a:xfrm>
            <a:off x="4491149" y="1327774"/>
            <a:ext cx="4057081" cy="4218201"/>
          </a:xfrm>
          <a:prstGeom prst="rect">
            <a:avLst/>
          </a:prstGeom>
          <a:noFill/>
          <a:ln>
            <a:noFill/>
          </a:ln>
        </p:spPr>
      </p:pic>
      <p:pic>
        <p:nvPicPr>
          <p:cNvPr id="11" name="Picture 10"/>
          <p:cNvPicPr>
            <a:picLocks noChangeAspect="1"/>
          </p:cNvPicPr>
          <p:nvPr/>
        </p:nvPicPr>
        <p:blipFill>
          <a:blip r:embed="rId3"/>
          <a:stretch>
            <a:fillRect/>
          </a:stretch>
        </p:blipFill>
        <p:spPr>
          <a:xfrm>
            <a:off x="713026" y="1434454"/>
            <a:ext cx="2852045" cy="4953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30351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p:cNvGrpSpPr>
            <a:grpSpLocks/>
          </p:cNvGrpSpPr>
          <p:nvPr/>
        </p:nvGrpSpPr>
        <p:grpSpPr bwMode="auto">
          <a:xfrm>
            <a:off x="1158803" y="1279986"/>
            <a:ext cx="7429500" cy="4354513"/>
            <a:chOff x="446" y="1230"/>
            <a:chExt cx="4680" cy="2743"/>
          </a:xfrm>
        </p:grpSpPr>
        <p:pic>
          <p:nvPicPr>
            <p:cNvPr id="10" name="Picture 4" descr="an05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 y="1230"/>
              <a:ext cx="3726" cy="266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3080" y="3022"/>
              <a:ext cx="13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1568" y="1781"/>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195" y="1344"/>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685"/>
              <a:ext cx="95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投影中心</a:t>
              </a:r>
            </a:p>
          </p:txBody>
        </p:sp>
      </p:grpSp>
      <p:sp>
        <p:nvSpPr>
          <p:cNvPr id="2" name="标题 1"/>
          <p:cNvSpPr>
            <a:spLocks noGrp="1"/>
          </p:cNvSpPr>
          <p:nvPr>
            <p:ph type="title"/>
          </p:nvPr>
        </p:nvSpPr>
        <p:spPr/>
        <p:txBody>
          <a:bodyPr/>
          <a:lstStyle/>
          <a:p>
            <a:r>
              <a:rPr lang="zh-CN" altLang="en-US" dirty="0"/>
              <a:t>透视投影</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pic>
        <p:nvPicPr>
          <p:cNvPr id="7" name="图片 6"/>
          <p:cNvPicPr>
            <a:picLocks noChangeAspect="1"/>
          </p:cNvPicPr>
          <p:nvPr/>
        </p:nvPicPr>
        <p:blipFill>
          <a:blip r:embed="rId3"/>
          <a:stretch>
            <a:fillRect/>
          </a:stretch>
        </p:blipFill>
        <p:spPr>
          <a:xfrm>
            <a:off x="277573" y="1253763"/>
            <a:ext cx="2876295" cy="3044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a:blip r:embed="rId4"/>
          <a:stretch>
            <a:fillRect/>
          </a:stretch>
        </p:blipFill>
        <p:spPr>
          <a:xfrm>
            <a:off x="7017467" y="3046141"/>
            <a:ext cx="1557000" cy="3446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0130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三点透视</a:t>
            </a:r>
            <a:endParaRPr lang="en-US" dirty="0"/>
          </a:p>
        </p:txBody>
      </p:sp>
      <p:sp>
        <p:nvSpPr>
          <p:cNvPr id="3" name="Content Placeholder 2"/>
          <p:cNvSpPr>
            <a:spLocks noGrp="1"/>
          </p:cNvSpPr>
          <p:nvPr>
            <p:ph idx="1"/>
          </p:nvPr>
        </p:nvSpPr>
        <p:spPr/>
        <p:txBody>
          <a:bodyPr/>
          <a:lstStyle/>
          <a:p>
            <a:r>
              <a:rPr lang="zh-CN" altLang="en-US" dirty="0"/>
              <a:t>没有基准面平行于投影面</a:t>
            </a:r>
          </a:p>
          <a:p>
            <a:r>
              <a:rPr lang="zh-CN" altLang="en-US" dirty="0"/>
              <a:t>立方体的投影中有三个灭点</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31</a:t>
            </a:fld>
            <a:endParaRPr lang="zh-CN" alt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5194"/>
          <a:stretch/>
        </p:blipFill>
        <p:spPr>
          <a:xfrm>
            <a:off x="4988956" y="2719963"/>
            <a:ext cx="2753281" cy="3187569"/>
          </a:xfrm>
          <a:prstGeom prst="rect">
            <a:avLst/>
          </a:prstGeom>
        </p:spPr>
      </p:pic>
      <p:graphicFrame>
        <p:nvGraphicFramePr>
          <p:cNvPr id="6" name="Object 7"/>
          <p:cNvGraphicFramePr>
            <a:graphicFrameLocks noChangeAspect="1"/>
          </p:cNvGraphicFramePr>
          <p:nvPr/>
        </p:nvGraphicFramePr>
        <p:xfrm>
          <a:off x="969406" y="2908811"/>
          <a:ext cx="3246438" cy="2809875"/>
        </p:xfrm>
        <a:graphic>
          <a:graphicData uri="http://schemas.openxmlformats.org/presentationml/2006/ole">
            <mc:AlternateContent xmlns:mc="http://schemas.openxmlformats.org/markup-compatibility/2006">
              <mc:Choice xmlns:v="urn:schemas-microsoft-com:vml" Requires="v">
                <p:oleObj name="Image" r:id="rId3" imgW="10323810" imgH="8939683" progId="Photoshop.Image.7">
                  <p:embed/>
                </p:oleObj>
              </mc:Choice>
              <mc:Fallback>
                <p:oleObj name="Image" r:id="rId3" imgW="10323810" imgH="8939683" progId="Photoshop.Image.7">
                  <p:embed/>
                  <p:pic>
                    <p:nvPicPr>
                      <p:cNvPr id="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406" y="2908811"/>
                        <a:ext cx="3246438"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87632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两点透视</a:t>
            </a:r>
            <a:br>
              <a:rPr lang="zh-CN" altLang="en-US" dirty="0"/>
            </a:br>
            <a:endParaRPr lang="en-US" dirty="0"/>
          </a:p>
        </p:txBody>
      </p:sp>
      <p:sp>
        <p:nvSpPr>
          <p:cNvPr id="3" name="Content Placeholder 2"/>
          <p:cNvSpPr>
            <a:spLocks noGrp="1"/>
          </p:cNvSpPr>
          <p:nvPr>
            <p:ph idx="1"/>
          </p:nvPr>
        </p:nvSpPr>
        <p:spPr/>
        <p:txBody>
          <a:bodyPr/>
          <a:lstStyle/>
          <a:p>
            <a:r>
              <a:rPr lang="zh-CN" altLang="en-US" dirty="0"/>
              <a:t>一个基准方向平行于投影面</a:t>
            </a:r>
          </a:p>
          <a:p>
            <a:r>
              <a:rPr lang="zh-CN" altLang="en-US" dirty="0"/>
              <a:t>立方体的投影中有两个灭点</a:t>
            </a:r>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32</a:t>
            </a:fld>
            <a:endParaRPr lang="zh-CN" altLang="en-US" dirty="0"/>
          </a:p>
        </p:txBody>
      </p:sp>
      <p:graphicFrame>
        <p:nvGraphicFramePr>
          <p:cNvPr id="5" name="Object 7"/>
          <p:cNvGraphicFramePr>
            <a:graphicFrameLocks noChangeAspect="1"/>
          </p:cNvGraphicFramePr>
          <p:nvPr/>
        </p:nvGraphicFramePr>
        <p:xfrm>
          <a:off x="919112" y="2796225"/>
          <a:ext cx="3652888" cy="2658465"/>
        </p:xfrm>
        <a:graphic>
          <a:graphicData uri="http://schemas.openxmlformats.org/presentationml/2006/ole">
            <mc:AlternateContent xmlns:mc="http://schemas.openxmlformats.org/markup-compatibility/2006">
              <mc:Choice xmlns:v="urn:schemas-microsoft-com:vml" Requires="v">
                <p:oleObj name="Image" r:id="rId2" imgW="10920635" imgH="8330159" progId="Photoshop.Image.7">
                  <p:embed/>
                </p:oleObj>
              </mc:Choice>
              <mc:Fallback>
                <p:oleObj name="Image" r:id="rId2" imgW="10920635" imgH="8330159" progId="Photoshop.Image.7">
                  <p:embed/>
                  <p:pic>
                    <p:nvPicPr>
                      <p:cNvPr id="5"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12" y="2796225"/>
                        <a:ext cx="3652888" cy="265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15323"/>
          <a:stretch/>
        </p:blipFill>
        <p:spPr>
          <a:xfrm>
            <a:off x="5387810" y="2796225"/>
            <a:ext cx="2794656" cy="2883551"/>
          </a:xfrm>
          <a:prstGeom prst="rect">
            <a:avLst/>
          </a:prstGeom>
        </p:spPr>
      </p:pic>
    </p:spTree>
    <p:extLst>
      <p:ext uri="{BB962C8B-B14F-4D97-AF65-F5344CB8AC3E}">
        <p14:creationId xmlns:p14="http://schemas.microsoft.com/office/powerpoint/2010/main" val="334381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单点透视</a:t>
            </a:r>
            <a:endParaRPr lang="en-US" dirty="0"/>
          </a:p>
        </p:txBody>
      </p:sp>
      <p:sp>
        <p:nvSpPr>
          <p:cNvPr id="3" name="Content Placeholder 2"/>
          <p:cNvSpPr>
            <a:spLocks noGrp="1"/>
          </p:cNvSpPr>
          <p:nvPr>
            <p:ph idx="1"/>
          </p:nvPr>
        </p:nvSpPr>
        <p:spPr/>
        <p:txBody>
          <a:bodyPr/>
          <a:lstStyle/>
          <a:p>
            <a:r>
              <a:rPr lang="zh-CN" altLang="en-US" dirty="0"/>
              <a:t>一个基准面平行于投影平面</a:t>
            </a:r>
          </a:p>
          <a:p>
            <a:r>
              <a:rPr lang="zh-CN" altLang="en-US" dirty="0"/>
              <a:t>立方体的投影中有一个灭点</a:t>
            </a:r>
          </a:p>
          <a:p>
            <a:endParaRPr lang="zh-CN" alt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33</a:t>
            </a:fld>
            <a:endParaRPr lang="zh-CN" altLang="en-US" dirty="0"/>
          </a:p>
        </p:txBody>
      </p:sp>
      <p:graphicFrame>
        <p:nvGraphicFramePr>
          <p:cNvPr id="5" name="Object 7"/>
          <p:cNvGraphicFramePr>
            <a:graphicFrameLocks noChangeAspect="1"/>
          </p:cNvGraphicFramePr>
          <p:nvPr/>
        </p:nvGraphicFramePr>
        <p:xfrm>
          <a:off x="804617" y="2941852"/>
          <a:ext cx="5519738" cy="2235200"/>
        </p:xfrm>
        <a:graphic>
          <a:graphicData uri="http://schemas.openxmlformats.org/presentationml/2006/ole">
            <mc:AlternateContent xmlns:mc="http://schemas.openxmlformats.org/markup-compatibility/2006">
              <mc:Choice xmlns:v="urn:schemas-microsoft-com:vml" Requires="v">
                <p:oleObj name="Image" r:id="rId2" imgW="11161905" imgH="4520635" progId="Photoshop.Image.7">
                  <p:embed/>
                </p:oleObj>
              </mc:Choice>
              <mc:Fallback>
                <p:oleObj name="Image" r:id="rId2" imgW="11161905" imgH="4520635" progId="Photoshop.Image.7">
                  <p:embed/>
                  <p:pic>
                    <p:nvPicPr>
                      <p:cNvPr id="5"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17" y="2941852"/>
                        <a:ext cx="5519738"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b="17033"/>
          <a:stretch/>
        </p:blipFill>
        <p:spPr>
          <a:xfrm>
            <a:off x="6419109" y="2863351"/>
            <a:ext cx="2341605" cy="2392202"/>
          </a:xfrm>
          <a:prstGeom prst="rect">
            <a:avLst/>
          </a:prstGeom>
        </p:spPr>
      </p:pic>
    </p:spTree>
    <p:extLst>
      <p:ext uri="{BB962C8B-B14F-4D97-AF65-F5344CB8AC3E}">
        <p14:creationId xmlns:p14="http://schemas.microsoft.com/office/powerpoint/2010/main" val="1035859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40" y="1273126"/>
            <a:ext cx="6532368" cy="4361373"/>
          </a:xfrm>
          <a:prstGeom prst="rect">
            <a:avLst/>
          </a:prstGeom>
        </p:spPr>
      </p:pic>
      <p:grpSp>
        <p:nvGrpSpPr>
          <p:cNvPr id="9" name="Group 11"/>
          <p:cNvGrpSpPr>
            <a:grpSpLocks/>
          </p:cNvGrpSpPr>
          <p:nvPr/>
        </p:nvGrpSpPr>
        <p:grpSpPr bwMode="auto">
          <a:xfrm>
            <a:off x="1158803" y="1573673"/>
            <a:ext cx="7593013" cy="3603625"/>
            <a:chOff x="446" y="1415"/>
            <a:chExt cx="4783" cy="2270"/>
          </a:xfrm>
        </p:grpSpPr>
        <p:sp>
          <p:nvSpPr>
            <p:cNvPr id="11" name="Text Box 9"/>
            <p:cNvSpPr txBox="1">
              <a:spLocks noChangeArrowheads="1"/>
            </p:cNvSpPr>
            <p:nvPr/>
          </p:nvSpPr>
          <p:spPr bwMode="auto">
            <a:xfrm>
              <a:off x="3175" y="3397"/>
              <a:ext cx="152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3628" y="2762"/>
              <a:ext cx="956"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298" y="1415"/>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271"/>
              <a:ext cx="953"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投影方向</a:t>
              </a:r>
            </a:p>
          </p:txBody>
        </p:sp>
      </p:grpSp>
      <p:sp>
        <p:nvSpPr>
          <p:cNvPr id="2" name="标题 1"/>
          <p:cNvSpPr>
            <a:spLocks noGrp="1"/>
          </p:cNvSpPr>
          <p:nvPr>
            <p:ph type="title"/>
          </p:nvPr>
        </p:nvSpPr>
        <p:spPr/>
        <p:txBody>
          <a:bodyPr/>
          <a:lstStyle/>
          <a:p>
            <a:r>
              <a:rPr lang="zh-CN" altLang="en-US" dirty="0"/>
              <a:t>平行投影</a:t>
            </a:r>
          </a:p>
        </p:txBody>
      </p:sp>
      <p:sp>
        <p:nvSpPr>
          <p:cNvPr id="3" name="Content Placeholder 2"/>
          <p:cNvSpPr>
            <a:spLocks noGrp="1"/>
          </p:cNvSpPr>
          <p:nvPr>
            <p:ph idx="1"/>
          </p:nvPr>
        </p:nvSpPr>
        <p:spPr/>
        <p:txBody>
          <a:bodyPr/>
          <a:lstStyle/>
          <a:p>
            <a:r>
              <a:rPr lang="zh-CN" altLang="en-US" dirty="0"/>
              <a:t>投影中心在无穷远处</a:t>
            </a:r>
            <a:endParaRPr lang="en-US" altLang="zh-CN" dirty="0"/>
          </a:p>
          <a:p>
            <a:r>
              <a:rPr lang="zh-CN" altLang="en-US" dirty="0"/>
              <a:t>投影方向平行</a:t>
            </a:r>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34</a:t>
            </a:fld>
            <a:endParaRPr lang="zh-CN" altLang="en-US"/>
          </a:p>
        </p:txBody>
      </p:sp>
    </p:spTree>
    <p:extLst>
      <p:ext uri="{BB962C8B-B14F-4D97-AF65-F5344CB8AC3E}">
        <p14:creationId xmlns:p14="http://schemas.microsoft.com/office/powerpoint/2010/main" val="1742020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a:t>
            </a:r>
          </a:p>
        </p:txBody>
      </p:sp>
      <p:sp>
        <p:nvSpPr>
          <p:cNvPr id="7" name="Content Placeholder 6"/>
          <p:cNvSpPr>
            <a:spLocks noGrp="1"/>
          </p:cNvSpPr>
          <p:nvPr>
            <p:ph idx="1"/>
          </p:nvPr>
        </p:nvSpPr>
        <p:spPr/>
        <p:txBody>
          <a:bodyPr>
            <a:normAutofit/>
          </a:bodyPr>
          <a:lstStyle/>
          <a:p>
            <a:r>
              <a:rPr lang="zh-CN" altLang="en-US" dirty="0"/>
              <a:t>投影线垂直于投影平面</a:t>
            </a:r>
            <a:endParaRPr lang="zh-CN" altLang="en-US" sz="20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35</a:t>
            </a:fld>
            <a:endParaRPr lang="zh-CN" altLang="en-US"/>
          </a:p>
        </p:txBody>
      </p:sp>
      <p:pic>
        <p:nvPicPr>
          <p:cNvPr id="5" name="图片 4"/>
          <p:cNvPicPr>
            <a:picLocks noChangeAspect="1"/>
          </p:cNvPicPr>
          <p:nvPr/>
        </p:nvPicPr>
        <p:blipFill>
          <a:blip r:embed="rId2"/>
          <a:stretch>
            <a:fillRect/>
          </a:stretch>
        </p:blipFill>
        <p:spPr>
          <a:xfrm>
            <a:off x="1640264" y="1834871"/>
            <a:ext cx="5759778" cy="4878274"/>
          </a:xfrm>
          <a:prstGeom prst="rect">
            <a:avLst/>
          </a:prstGeom>
        </p:spPr>
      </p:pic>
    </p:spTree>
    <p:extLst>
      <p:ext uri="{BB962C8B-B14F-4D97-AF65-F5344CB8AC3E}">
        <p14:creationId xmlns:p14="http://schemas.microsoft.com/office/powerpoint/2010/main" val="552902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计算机视图原理</a:t>
            </a:r>
          </a:p>
        </p:txBody>
      </p:sp>
      <p:sp>
        <p:nvSpPr>
          <p:cNvPr id="3" name="内容占位符 2"/>
          <p:cNvSpPr>
            <a:spLocks noGrp="1"/>
          </p:cNvSpPr>
          <p:nvPr>
            <p:ph idx="1"/>
          </p:nvPr>
        </p:nvSpPr>
        <p:spPr/>
        <p:txBody>
          <a:bodyPr>
            <a:normAutofit/>
          </a:bodyPr>
          <a:lstStyle/>
          <a:p>
            <a:r>
              <a:rPr lang="zh-CN" altLang="en-US" sz="2400" dirty="0"/>
              <a:t>计算视图的构建原理</a:t>
            </a:r>
            <a:endParaRPr lang="en-US" altLang="zh-CN" sz="1800" dirty="0"/>
          </a:p>
          <a:p>
            <a:pPr lvl="1">
              <a:buClr>
                <a:schemeClr val="tx1"/>
              </a:buClr>
            </a:pPr>
            <a:r>
              <a:rPr lang="zh-CN" altLang="en-US" sz="1800" dirty="0"/>
              <a:t>应用程序分别指定物体形状与相机参数，由图形管线计算视图</a:t>
            </a:r>
            <a:endParaRPr lang="en-US" altLang="zh-CN" sz="1800" dirty="0"/>
          </a:p>
          <a:p>
            <a:pPr lvl="1">
              <a:buClr>
                <a:schemeClr val="tx1"/>
              </a:buClr>
            </a:pPr>
            <a:r>
              <a:rPr lang="zh-CN" altLang="en-US" sz="1800" dirty="0"/>
              <a:t>视图在</a:t>
            </a:r>
            <a:r>
              <a:rPr lang="en-US" altLang="zh-CN" sz="1800" dirty="0"/>
              <a:t>OpenGL</a:t>
            </a:r>
            <a:r>
              <a:rPr lang="zh-CN" altLang="en-US" sz="1800" dirty="0"/>
              <a:t>中通过</a:t>
            </a:r>
            <a:r>
              <a:rPr lang="zh-CN" altLang="en-US" sz="1800" b="1" dirty="0">
                <a:solidFill>
                  <a:srgbClr val="00B050"/>
                </a:solidFill>
              </a:rPr>
              <a:t>坐标系转换与裁剪</a:t>
            </a:r>
            <a:r>
              <a:rPr lang="zh-CN" altLang="en-US" sz="1800" dirty="0"/>
              <a:t>实现</a:t>
            </a:r>
            <a:endParaRPr lang="en-US" altLang="zh-CN" sz="1800" dirty="0"/>
          </a:p>
          <a:p>
            <a:pPr lvl="1">
              <a:buClr>
                <a:schemeClr val="tx1"/>
              </a:buClr>
            </a:pPr>
            <a:r>
              <a:rPr lang="zh-CN" altLang="en-US" sz="1800" dirty="0"/>
              <a:t>核心机制：</a:t>
            </a:r>
            <a:r>
              <a:rPr lang="zh-CN" altLang="en-US" sz="1800" b="1" dirty="0"/>
              <a:t>仿射变换</a:t>
            </a:r>
            <a:r>
              <a:rPr lang="zh-CN" altLang="en-US" sz="1800" dirty="0"/>
              <a:t>、</a:t>
            </a:r>
            <a:r>
              <a:rPr lang="zh-CN" altLang="en-US" sz="1800" b="1" dirty="0"/>
              <a:t>投影规范化</a:t>
            </a:r>
            <a:r>
              <a:rPr lang="en-US" altLang="zh-CN" sz="1800" dirty="0"/>
              <a:t>(Perspective Normalization)</a:t>
            </a:r>
          </a:p>
          <a:p>
            <a:pPr lvl="1">
              <a:buClr>
                <a:schemeClr val="tx1"/>
              </a:buClr>
            </a:pPr>
            <a:endParaRPr lang="en-US" altLang="zh-CN" sz="2400" dirty="0"/>
          </a:p>
          <a:p>
            <a:r>
              <a:rPr lang="en-US" altLang="zh-CN" sz="2400" dirty="0"/>
              <a:t>OpenGL</a:t>
            </a:r>
            <a:r>
              <a:rPr lang="zh-CN" altLang="en-US" sz="2400" dirty="0"/>
              <a:t>程序实现步骤</a:t>
            </a:r>
            <a:endParaRPr lang="en-US" altLang="zh-CN" sz="1800" dirty="0"/>
          </a:p>
          <a:p>
            <a:pPr lvl="1">
              <a:buClr>
                <a:schemeClr val="tx1"/>
              </a:buClr>
            </a:pPr>
            <a:r>
              <a:rPr lang="zh-CN" altLang="en-US" sz="1800" dirty="0"/>
              <a:t>定位照相机：设置模－图矩阵</a:t>
            </a:r>
            <a:endParaRPr lang="en-US" altLang="zh-CN" sz="1800" dirty="0"/>
          </a:p>
          <a:p>
            <a:pPr lvl="1">
              <a:buClr>
                <a:schemeClr val="tx1"/>
              </a:buClr>
            </a:pPr>
            <a:r>
              <a:rPr lang="zh-CN" altLang="en-US" sz="1800" dirty="0"/>
              <a:t>设置镜头：设置投影矩阵，规范化视见体</a:t>
            </a:r>
            <a:endParaRPr lang="en-US" altLang="zh-CN" sz="1800" dirty="0"/>
          </a:p>
          <a:p>
            <a:pPr lvl="1">
              <a:buClr>
                <a:schemeClr val="tx1"/>
              </a:buClr>
            </a:pPr>
            <a:r>
              <a:rPr lang="zh-CN" altLang="en-US" sz="1800" dirty="0">
                <a:solidFill>
                  <a:srgbClr val="0000FF"/>
                </a:solidFill>
              </a:rPr>
              <a:t>裁剪：裁剪规范视见体之外的几何图元</a:t>
            </a:r>
            <a:endParaRPr lang="en-US" altLang="zh-CN" sz="2400" dirty="0">
              <a:solidFill>
                <a:srgbClr val="0000FF"/>
              </a:solidFill>
            </a:endParaRPr>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36</a:t>
            </a:fld>
            <a:endParaRPr lang="zh-CN" altLang="en-US"/>
          </a:p>
        </p:txBody>
      </p:sp>
      <p:pic>
        <p:nvPicPr>
          <p:cNvPr id="7" name="图片 6"/>
          <p:cNvPicPr>
            <a:picLocks noChangeAspect="1"/>
          </p:cNvPicPr>
          <p:nvPr/>
        </p:nvPicPr>
        <p:blipFill>
          <a:blip r:embed="rId2"/>
          <a:stretch>
            <a:fillRect/>
          </a:stretch>
        </p:blipFill>
        <p:spPr>
          <a:xfrm>
            <a:off x="1109186" y="4708696"/>
            <a:ext cx="6796061" cy="1495611"/>
          </a:xfrm>
          <a:prstGeom prst="rect">
            <a:avLst/>
          </a:prstGeom>
        </p:spPr>
      </p:pic>
      <p:pic>
        <p:nvPicPr>
          <p:cNvPr id="8" name="Picture 2" descr="E:\CG\交互式计算机图形学—基于OpenGL着色器的自顶向下方法（第六版）\Figures\CHAPTER02 JPEG\AN02F34.jpg"/>
          <p:cNvPicPr>
            <a:picLocks noChangeAspect="1" noChangeArrowheads="1"/>
          </p:cNvPicPr>
          <p:nvPr/>
        </p:nvPicPr>
        <p:blipFill>
          <a:blip r:embed="rId3" cstate="print"/>
          <a:srcRect/>
          <a:stretch>
            <a:fillRect/>
          </a:stretch>
        </p:blipFill>
        <p:spPr bwMode="auto">
          <a:xfrm>
            <a:off x="6529451" y="2929467"/>
            <a:ext cx="2229854" cy="1596785"/>
          </a:xfrm>
          <a:prstGeom prst="rect">
            <a:avLst/>
          </a:prstGeom>
          <a:noFill/>
        </p:spPr>
      </p:pic>
    </p:spTree>
    <p:extLst>
      <p:ext uri="{BB962C8B-B14F-4D97-AF65-F5344CB8AC3E}">
        <p14:creationId xmlns:p14="http://schemas.microsoft.com/office/powerpoint/2010/main" val="86208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投影规范化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solidFill>
                      <a:srgbClr val="0000FF"/>
                    </a:solidFill>
                  </a:rPr>
                  <a:t>把所有的投影都转化为正交投影</a:t>
                </a:r>
                <a:endParaRPr lang="zh-CN" altLang="en-US" sz="1800" dirty="0">
                  <a:solidFill>
                    <a:srgbClr val="0000FF"/>
                  </a:solidFill>
                </a:endParaRPr>
              </a:p>
              <a:p>
                <a:pPr lvl="1"/>
                <a:r>
                  <a:rPr lang="zh-CN" altLang="en-US" sz="1800" dirty="0"/>
                  <a:t>把对象变形使得它的正交投影图与原来想要得到的对象的投影图相同</a:t>
                </a:r>
                <a:endParaRPr lang="en-US" altLang="zh-CN" sz="1800" dirty="0"/>
              </a:p>
              <a:p>
                <a:pPr lvl="1"/>
                <a:r>
                  <a:rPr lang="zh-CN" altLang="en-US" sz="1800" dirty="0"/>
                  <a:t>适用于图形管线的另外一种处理方式：</a:t>
                </a:r>
                <a:r>
                  <a:rPr lang="zh-CN" altLang="en-US" sz="1800" b="1" dirty="0">
                    <a:solidFill>
                      <a:srgbClr val="00B050"/>
                    </a:solidFill>
                  </a:rPr>
                  <a:t>射影畸变</a:t>
                </a:r>
                <a:r>
                  <a:rPr lang="en-US" altLang="zh-CN" sz="1800" b="1" dirty="0">
                    <a:solidFill>
                      <a:srgbClr val="00B050"/>
                    </a:solidFill>
                  </a:rPr>
                  <a:t>+</a:t>
                </a:r>
                <a:r>
                  <a:rPr lang="zh-CN" altLang="en-US" sz="1800" b="1" dirty="0">
                    <a:solidFill>
                      <a:srgbClr val="00B050"/>
                    </a:solidFill>
                  </a:rPr>
                  <a:t>正交投影</a:t>
                </a:r>
                <a:endParaRPr lang="en-US" altLang="zh-CN" sz="1800" b="1" dirty="0">
                  <a:solidFill>
                    <a:srgbClr val="00B050"/>
                  </a:solidFill>
                </a:endParaRPr>
              </a:p>
              <a:p>
                <a:pPr lvl="1">
                  <a:buClr>
                    <a:schemeClr val="tx1"/>
                  </a:buClr>
                </a:pPr>
                <a:endParaRPr lang="en-US" altLang="zh-CN" sz="1800" dirty="0"/>
              </a:p>
              <a:p>
                <a:pPr lvl="1">
                  <a:buClr>
                    <a:schemeClr val="tx1"/>
                  </a:buClr>
                </a:pPr>
                <a:r>
                  <a:rPr lang="zh-CN" altLang="en-US" sz="1800" dirty="0"/>
                  <a:t>不想为每种类型的投影设计不同的投影矩阵，所以把所有的投影转化为具有默认视见体的正交投影：</a:t>
                </a:r>
                <a:r>
                  <a:rPr lang="zh-CN" altLang="en-US" sz="1800" dirty="0">
                    <a:solidFill>
                      <a:srgbClr val="0000FF"/>
                    </a:solidFill>
                  </a:rPr>
                  <a:t>规范视见体 </a:t>
                </a:r>
                <a14:m>
                  <m:oMath xmlns:m="http://schemas.openxmlformats.org/officeDocument/2006/math">
                    <m:r>
                      <a:rPr lang="en-US" altLang="zh-CN" sz="1800" b="0" i="1" smtClean="0">
                        <a:solidFill>
                          <a:srgbClr val="0000FF"/>
                        </a:solidFill>
                        <a:latin typeface="Cambria Math" charset="0"/>
                      </a:rPr>
                      <m:t>𝑥</m:t>
                    </m:r>
                    <m:r>
                      <a:rPr lang="en-US" altLang="zh-CN" sz="1800" b="0" i="1" smtClean="0">
                        <a:solidFill>
                          <a:srgbClr val="0000FF"/>
                        </a:solidFill>
                        <a:latin typeface="Cambria Math" charset="0"/>
                      </a:rPr>
                      <m:t>=±1,</m:t>
                    </m:r>
                    <m:r>
                      <a:rPr lang="en-US" altLang="zh-CN" sz="1800" b="0" i="1" smtClean="0">
                        <a:solidFill>
                          <a:srgbClr val="0000FF"/>
                        </a:solidFill>
                        <a:latin typeface="Cambria Math" charset="0"/>
                      </a:rPr>
                      <m:t>𝑦</m:t>
                    </m:r>
                    <m:r>
                      <a:rPr lang="en-US" altLang="zh-CN" sz="1800" i="1">
                        <a:solidFill>
                          <a:srgbClr val="0000FF"/>
                        </a:solidFill>
                        <a:latin typeface="Cambria Math" charset="0"/>
                      </a:rPr>
                      <m:t>=±1</m:t>
                    </m:r>
                    <m:r>
                      <a:rPr lang="en-US" altLang="zh-CN" sz="1800" b="0" i="1" smtClean="0">
                        <a:solidFill>
                          <a:srgbClr val="0000FF"/>
                        </a:solidFill>
                        <a:latin typeface="Cambria Math" charset="0"/>
                      </a:rPr>
                      <m:t>,</m:t>
                    </m:r>
                    <m:r>
                      <a:rPr lang="en-US" altLang="zh-CN" sz="1800" b="0" i="1" smtClean="0">
                        <a:solidFill>
                          <a:srgbClr val="0000FF"/>
                        </a:solidFill>
                        <a:latin typeface="Cambria Math" charset="0"/>
                      </a:rPr>
                      <m:t>𝑧</m:t>
                    </m:r>
                    <m:r>
                      <a:rPr lang="en-US" altLang="zh-CN" sz="1800" i="1">
                        <a:solidFill>
                          <a:srgbClr val="0000FF"/>
                        </a:solidFill>
                        <a:latin typeface="Cambria Math" charset="0"/>
                      </a:rPr>
                      <m:t>=±1</m:t>
                    </m:r>
                  </m:oMath>
                </a14:m>
                <a:endParaRPr lang="en-US" altLang="zh-CN" sz="1800" dirty="0">
                  <a:solidFill>
                    <a:srgbClr val="0000FF"/>
                  </a:solidFill>
                </a:endParaRPr>
              </a:p>
              <a:p>
                <a:pPr lvl="1">
                  <a:buClr>
                    <a:schemeClr val="tx1"/>
                  </a:buClr>
                </a:pPr>
                <a:endParaRPr lang="en-US" altLang="zh-CN" sz="1800" dirty="0"/>
              </a:p>
              <a:p>
                <a:pPr lvl="1">
                  <a:buClr>
                    <a:schemeClr val="tx1"/>
                  </a:buClr>
                </a:pPr>
                <a:r>
                  <a:rPr lang="zh-CN" altLang="en-US" sz="1800" dirty="0"/>
                  <a:t>这种策略可以使我们在流水线中应用标准变换，同样的绘制流水线可以既支持透视投影又支持平行投影</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37</a:t>
            </a:fld>
            <a:endParaRPr lang="zh-CN" altLang="en-US"/>
          </a:p>
        </p:txBody>
      </p:sp>
      <p:pic>
        <p:nvPicPr>
          <p:cNvPr id="5" name="图片 4"/>
          <p:cNvPicPr>
            <a:picLocks noChangeAspect="1"/>
          </p:cNvPicPr>
          <p:nvPr/>
        </p:nvPicPr>
        <p:blipFill>
          <a:blip r:embed="rId3"/>
          <a:stretch>
            <a:fillRect/>
          </a:stretch>
        </p:blipFill>
        <p:spPr>
          <a:xfrm>
            <a:off x="838003" y="4361413"/>
            <a:ext cx="2943205" cy="2131462"/>
          </a:xfrm>
          <a:prstGeom prst="rect">
            <a:avLst/>
          </a:prstGeom>
        </p:spPr>
      </p:pic>
      <p:pic>
        <p:nvPicPr>
          <p:cNvPr id="6" name="图片 5"/>
          <p:cNvPicPr>
            <a:picLocks noChangeAspect="1"/>
          </p:cNvPicPr>
          <p:nvPr/>
        </p:nvPicPr>
        <p:blipFill>
          <a:blip r:embed="rId4"/>
          <a:stretch>
            <a:fillRect/>
          </a:stretch>
        </p:blipFill>
        <p:spPr>
          <a:xfrm>
            <a:off x="4098471" y="5054522"/>
            <a:ext cx="4621795" cy="745243"/>
          </a:xfrm>
          <a:prstGeom prst="rect">
            <a:avLst/>
          </a:prstGeom>
        </p:spPr>
      </p:pic>
    </p:spTree>
    <p:extLst>
      <p:ext uri="{BB962C8B-B14F-4D97-AF65-F5344CB8AC3E}">
        <p14:creationId xmlns:p14="http://schemas.microsoft.com/office/powerpoint/2010/main" val="1780426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投影规范化</a:t>
            </a:r>
          </a:p>
        </p:txBody>
      </p:sp>
      <p:sp>
        <p:nvSpPr>
          <p:cNvPr id="3" name="内容占位符 2"/>
          <p:cNvSpPr>
            <a:spLocks noGrp="1"/>
          </p:cNvSpPr>
          <p:nvPr>
            <p:ph idx="1"/>
          </p:nvPr>
        </p:nvSpPr>
        <p:spPr/>
        <p:txBody>
          <a:bodyPr/>
          <a:lstStyle/>
          <a:p>
            <a:r>
              <a:rPr lang="zh-CN" altLang="en-US" sz="2400" dirty="0"/>
              <a:t>在模－视和投影变换过程中，始终使用四维齐次坐标系：</a:t>
            </a:r>
            <a:endParaRPr lang="en-US" altLang="zh-CN" sz="2400" dirty="0"/>
          </a:p>
          <a:p>
            <a:pPr lvl="1">
              <a:buClr>
                <a:schemeClr val="tx1"/>
              </a:buClr>
            </a:pPr>
            <a:r>
              <a:rPr lang="zh-CN" altLang="en-US" sz="1800" dirty="0"/>
              <a:t>这些变换都是非奇异的，即可逆的</a:t>
            </a:r>
          </a:p>
          <a:p>
            <a:pPr lvl="1">
              <a:buClr>
                <a:schemeClr val="tx1"/>
              </a:buClr>
            </a:pPr>
            <a:r>
              <a:rPr lang="zh-CN" altLang="en-US" sz="1800" dirty="0">
                <a:solidFill>
                  <a:srgbClr val="0000FF"/>
                </a:solidFill>
              </a:rPr>
              <a:t>默认值为单位阵</a:t>
            </a:r>
            <a:r>
              <a:rPr lang="zh-CN" altLang="en-US" sz="1800" dirty="0"/>
              <a:t>（正交视图）</a:t>
            </a:r>
          </a:p>
          <a:p>
            <a:r>
              <a:rPr lang="zh-CN" altLang="en-US" sz="2400" dirty="0">
                <a:solidFill>
                  <a:srgbClr val="0000FF"/>
                </a:solidFill>
              </a:rPr>
              <a:t>规范化使得任意投影类型，都相对于默认立方体裁剪</a:t>
            </a:r>
            <a:endParaRPr lang="en-US" altLang="zh-CN" sz="2400" dirty="0">
              <a:solidFill>
                <a:srgbClr val="0000FF"/>
              </a:solidFill>
            </a:endParaRPr>
          </a:p>
          <a:p>
            <a:pPr lvl="1">
              <a:buClr>
                <a:schemeClr val="tx1"/>
              </a:buClr>
            </a:pPr>
            <a:r>
              <a:rPr lang="zh-CN" altLang="en-US" sz="1800" dirty="0"/>
              <a:t>三维到二维的投影直到最后时刻才进行</a:t>
            </a:r>
          </a:p>
          <a:p>
            <a:pPr lvl="1">
              <a:buClr>
                <a:schemeClr val="tx1"/>
              </a:buClr>
            </a:pPr>
            <a:r>
              <a:rPr lang="zh-CN" altLang="en-US" sz="1800" dirty="0"/>
              <a:t>从而可以尽可能的保留深度信息，这对隐藏面消除是非常重要的</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38</a:t>
            </a:fld>
            <a:endParaRPr lang="zh-CN" altLang="en-US"/>
          </a:p>
        </p:txBody>
      </p:sp>
      <p:pic>
        <p:nvPicPr>
          <p:cNvPr id="8" name="图片 7"/>
          <p:cNvPicPr>
            <a:picLocks noChangeAspect="1"/>
          </p:cNvPicPr>
          <p:nvPr/>
        </p:nvPicPr>
        <p:blipFill>
          <a:blip r:embed="rId2"/>
          <a:stretch>
            <a:fillRect/>
          </a:stretch>
        </p:blipFill>
        <p:spPr>
          <a:xfrm>
            <a:off x="1853086" y="3693433"/>
            <a:ext cx="5663169" cy="2662917"/>
          </a:xfrm>
          <a:prstGeom prst="rect">
            <a:avLst/>
          </a:prstGeom>
        </p:spPr>
      </p:pic>
    </p:spTree>
    <p:extLst>
      <p:ext uri="{BB962C8B-B14F-4D97-AF65-F5344CB8AC3E}">
        <p14:creationId xmlns:p14="http://schemas.microsoft.com/office/powerpoint/2010/main" val="594897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透视除法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如果</a:t>
                </a:r>
                <a14:m>
                  <m:oMath xmlns:m="http://schemas.openxmlformats.org/officeDocument/2006/math">
                    <m:r>
                      <a:rPr lang="en-US" altLang="zh-CN" sz="2400" i="1" dirty="0" smtClean="0">
                        <a:latin typeface="Cambria Math" charset="0"/>
                      </a:rPr>
                      <m:t>𝑤</m:t>
                    </m:r>
                    <m:r>
                      <a:rPr lang="en-US" altLang="zh-CN" sz="2400" i="1" dirty="0" smtClean="0">
                        <a:latin typeface="Cambria Math" charset="0"/>
                      </a:rPr>
                      <m:t>≠1</m:t>
                    </m:r>
                  </m:oMath>
                </a14:m>
                <a:r>
                  <a:rPr lang="en-US" altLang="zh-CN" sz="2400" dirty="0"/>
                  <a:t>, </a:t>
                </a:r>
                <a:r>
                  <a:rPr lang="zh-CN" altLang="en-US" sz="2400" dirty="0"/>
                  <a:t>那么必须从齐次坐标中除以</a:t>
                </a:r>
                <a14:m>
                  <m:oMath xmlns:m="http://schemas.openxmlformats.org/officeDocument/2006/math">
                    <m:r>
                      <a:rPr lang="en-US" altLang="zh-CN" sz="2400" i="1" dirty="0" smtClean="0">
                        <a:latin typeface="Cambria Math" charset="0"/>
                      </a:rPr>
                      <m:t>𝑤</m:t>
                    </m:r>
                  </m:oMath>
                </a14:m>
                <a:r>
                  <a:rPr lang="zh-CN" altLang="en-US" sz="2400" dirty="0"/>
                  <a:t>而得到所表示</a:t>
                </a:r>
                <a:endParaRPr lang="en-US" altLang="zh-CN" sz="2400" dirty="0"/>
              </a:p>
              <a:p>
                <a:pPr marL="0" indent="0">
                  <a:buNone/>
                </a:pPr>
                <a:r>
                  <a:rPr lang="en-US" altLang="zh-CN" sz="2400" dirty="0"/>
                  <a:t>    </a:t>
                </a:r>
                <a:r>
                  <a:rPr lang="zh-CN" altLang="en-US" sz="2400" dirty="0"/>
                  <a:t>的点，这就是</a:t>
                </a:r>
                <a:r>
                  <a:rPr lang="zh-CN" altLang="en-US" sz="2400" dirty="0">
                    <a:solidFill>
                      <a:srgbClr val="0000FF"/>
                    </a:solidFill>
                  </a:rPr>
                  <a:t>透视除法</a:t>
                </a:r>
                <a:endParaRPr lang="zh-CN" altLang="en-US" dirty="0">
                  <a:solidFill>
                    <a:srgbClr val="00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54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39</a:t>
            </a:fld>
            <a:endParaRPr lang="zh-CN" altLang="en-US"/>
          </a:p>
        </p:txBody>
      </p:sp>
      <p:pic>
        <p:nvPicPr>
          <p:cNvPr id="6" name="图片 5"/>
          <p:cNvPicPr>
            <a:picLocks noChangeAspect="1"/>
          </p:cNvPicPr>
          <p:nvPr/>
        </p:nvPicPr>
        <p:blipFill>
          <a:blip r:embed="rId3"/>
          <a:stretch>
            <a:fillRect/>
          </a:stretch>
        </p:blipFill>
        <p:spPr>
          <a:xfrm>
            <a:off x="746159" y="2615033"/>
            <a:ext cx="7940701" cy="963533"/>
          </a:xfrm>
          <a:prstGeom prst="rect">
            <a:avLst/>
          </a:prstGeom>
        </p:spPr>
      </p:pic>
      <p:pic>
        <p:nvPicPr>
          <p:cNvPr id="8" name="图片 7"/>
          <p:cNvPicPr>
            <a:picLocks noChangeAspect="1"/>
          </p:cNvPicPr>
          <p:nvPr/>
        </p:nvPicPr>
        <p:blipFill>
          <a:blip r:embed="rId4"/>
          <a:stretch>
            <a:fillRect/>
          </a:stretch>
        </p:blipFill>
        <p:spPr>
          <a:xfrm>
            <a:off x="1561941" y="4046957"/>
            <a:ext cx="2095658" cy="2280860"/>
          </a:xfrm>
          <a:prstGeom prst="rect">
            <a:avLst/>
          </a:prstGeom>
        </p:spPr>
      </p:pic>
      <p:pic>
        <p:nvPicPr>
          <p:cNvPr id="9" name="图片 8"/>
          <p:cNvPicPr>
            <a:picLocks noChangeAspect="1"/>
          </p:cNvPicPr>
          <p:nvPr/>
        </p:nvPicPr>
        <p:blipFill>
          <a:blip r:embed="rId5"/>
          <a:stretch>
            <a:fillRect/>
          </a:stretch>
        </p:blipFill>
        <p:spPr>
          <a:xfrm>
            <a:off x="5395078" y="3969498"/>
            <a:ext cx="2274450" cy="2435778"/>
          </a:xfrm>
          <a:prstGeom prst="rect">
            <a:avLst/>
          </a:prstGeom>
        </p:spPr>
      </p:pic>
      <p:sp>
        <p:nvSpPr>
          <p:cNvPr id="10" name="箭头: 右 9"/>
          <p:cNvSpPr/>
          <p:nvPr/>
        </p:nvSpPr>
        <p:spPr>
          <a:xfrm>
            <a:off x="4241837" y="4912664"/>
            <a:ext cx="614837" cy="549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9773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pic>
        <p:nvPicPr>
          <p:cNvPr id="11" name="Picture 10"/>
          <p:cNvPicPr>
            <a:picLocks noChangeAspect="1"/>
          </p:cNvPicPr>
          <p:nvPr/>
        </p:nvPicPr>
        <p:blipFill rotWithShape="1">
          <a:blip r:embed="rId3"/>
          <a:srcRect b="46121"/>
          <a:stretch/>
        </p:blipFill>
        <p:spPr>
          <a:xfrm>
            <a:off x="314147" y="1350523"/>
            <a:ext cx="4789277" cy="4481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rotWithShape="1">
          <a:blip r:embed="rId3"/>
          <a:srcRect t="54001" r="25825"/>
          <a:stretch/>
        </p:blipFill>
        <p:spPr>
          <a:xfrm>
            <a:off x="5185509" y="1628783"/>
            <a:ext cx="3552478" cy="3825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2386117" y="2965837"/>
            <a:ext cx="1870705" cy="276999"/>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200"/>
              <a:t>VAO </a:t>
            </a:r>
            <a:r>
              <a:rPr lang="en-US" altLang="zh-CN" sz="1200"/>
              <a:t>(</a:t>
            </a:r>
            <a:r>
              <a:rPr lang="en-US" sz="1200"/>
              <a:t> Vertex Array Object </a:t>
            </a:r>
            <a:r>
              <a:rPr lang="en-US" altLang="zh-CN" sz="1200"/>
              <a:t>)</a:t>
            </a:r>
            <a:endParaRPr lang="en-US" sz="1200"/>
          </a:p>
        </p:txBody>
      </p:sp>
      <p:sp>
        <p:nvSpPr>
          <p:cNvPr id="12" name="TextBox 11"/>
          <p:cNvSpPr txBox="1"/>
          <p:nvPr/>
        </p:nvSpPr>
        <p:spPr>
          <a:xfrm>
            <a:off x="2386117" y="3591181"/>
            <a:ext cx="1921808" cy="276999"/>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200" dirty="0"/>
              <a:t>V</a:t>
            </a:r>
            <a:r>
              <a:rPr lang="en-US" altLang="zh-CN" sz="1200" dirty="0"/>
              <a:t>B</a:t>
            </a:r>
            <a:r>
              <a:rPr lang="en-US" sz="1200" dirty="0"/>
              <a:t>O </a:t>
            </a:r>
            <a:r>
              <a:rPr lang="en-US" altLang="zh-CN" sz="1200" dirty="0"/>
              <a:t>(</a:t>
            </a:r>
            <a:r>
              <a:rPr lang="en-US" sz="1200" dirty="0"/>
              <a:t> Vertex </a:t>
            </a:r>
            <a:r>
              <a:rPr lang="en-US" altLang="zh-CN" sz="1200" dirty="0"/>
              <a:t>Buffer</a:t>
            </a:r>
            <a:r>
              <a:rPr lang="zh-CN" altLang="en-US" sz="1200" dirty="0"/>
              <a:t> </a:t>
            </a:r>
            <a:r>
              <a:rPr lang="en-US" sz="1200" dirty="0"/>
              <a:t>Object </a:t>
            </a:r>
            <a:r>
              <a:rPr lang="en-US" altLang="zh-CN" sz="1200" dirty="0"/>
              <a:t>)</a:t>
            </a:r>
            <a:endParaRPr lang="en-US" sz="1200" dirty="0"/>
          </a:p>
        </p:txBody>
      </p:sp>
      <p:sp>
        <p:nvSpPr>
          <p:cNvPr id="6" name="TextBox 5"/>
          <p:cNvSpPr txBox="1"/>
          <p:nvPr/>
        </p:nvSpPr>
        <p:spPr>
          <a:xfrm>
            <a:off x="7021002" y="803082"/>
            <a:ext cx="106631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main.cpp</a:t>
            </a:r>
            <a:endParaRPr lang="en-US" dirty="0"/>
          </a:p>
        </p:txBody>
      </p:sp>
      <p:sp>
        <p:nvSpPr>
          <p:cNvPr id="7" name="Rounded Rectangle 6"/>
          <p:cNvSpPr/>
          <p:nvPr/>
        </p:nvSpPr>
        <p:spPr>
          <a:xfrm>
            <a:off x="699715" y="4277802"/>
            <a:ext cx="3975652" cy="4691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ounded Rectangle 6">
            <a:extLst>
              <a:ext uri="{FF2B5EF4-FFF2-40B4-BE49-F238E27FC236}">
                <a16:creationId xmlns:a16="http://schemas.microsoft.com/office/drawing/2014/main" id="{E48EB58A-FC11-403A-BB94-AD94D7B7E366}"/>
              </a:ext>
            </a:extLst>
          </p:cNvPr>
          <p:cNvSpPr/>
          <p:nvPr/>
        </p:nvSpPr>
        <p:spPr>
          <a:xfrm>
            <a:off x="699714" y="4803782"/>
            <a:ext cx="4160609" cy="469128"/>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4805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97869" y="2589750"/>
            <a:ext cx="6599652" cy="1780997"/>
          </a:xfrm>
          <a:prstGeom prst="rect">
            <a:avLst/>
          </a:prstGeom>
        </p:spPr>
      </p:pic>
      <p:sp>
        <p:nvSpPr>
          <p:cNvPr id="2" name="标题 1"/>
          <p:cNvSpPr>
            <a:spLocks noGrp="1"/>
          </p:cNvSpPr>
          <p:nvPr>
            <p:ph type="title"/>
          </p:nvPr>
        </p:nvSpPr>
        <p:spPr/>
        <p:txBody>
          <a:bodyPr/>
          <a:lstStyle/>
          <a:p>
            <a:r>
              <a:rPr lang="zh-CN" altLang="en-US" dirty="0"/>
              <a:t>简单透视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透视投影的概念</a:t>
                </a:r>
                <a:endParaRPr lang="en-US" altLang="zh-CN" sz="2400" dirty="0"/>
              </a:p>
              <a:p>
                <a:pPr lvl="1">
                  <a:buClr>
                    <a:schemeClr val="tx1"/>
                  </a:buClr>
                </a:pPr>
                <a:r>
                  <a:rPr lang="zh-CN" altLang="en-US" sz="1800" dirty="0"/>
                  <a:t>投影中心在原点</a:t>
                </a:r>
                <a:endParaRPr lang="en-US" altLang="zh-CN" sz="1800" dirty="0"/>
              </a:p>
              <a:p>
                <a:pPr lvl="1">
                  <a:buClr>
                    <a:schemeClr val="tx1"/>
                  </a:buClr>
                </a:pPr>
                <a:r>
                  <a:rPr lang="zh-CN" altLang="en-US" sz="1800" dirty="0"/>
                  <a:t>投影平面为</a:t>
                </a:r>
                <a14:m>
                  <m:oMath xmlns:m="http://schemas.openxmlformats.org/officeDocument/2006/math">
                    <m:r>
                      <a:rPr lang="en-US" altLang="zh-CN" sz="1800" i="1" dirty="0" smtClean="0">
                        <a:latin typeface="Cambria Math" charset="0"/>
                      </a:rPr>
                      <m:t>𝑧</m:t>
                    </m:r>
                    <m:r>
                      <a:rPr lang="en-US" altLang="zh-CN" sz="1800" i="1" dirty="0" smtClean="0">
                        <a:latin typeface="Cambria Math" charset="0"/>
                      </a:rPr>
                      <m:t>=</m:t>
                    </m:r>
                    <m:r>
                      <a:rPr lang="en-US" altLang="zh-CN" sz="1800" i="1" dirty="0" smtClean="0">
                        <a:latin typeface="Cambria Math" charset="0"/>
                      </a:rPr>
                      <m:t>𝑑</m:t>
                    </m:r>
                    <m:r>
                      <a:rPr lang="en-US" altLang="zh-CN" sz="1800" i="1" dirty="0" smtClean="0">
                        <a:latin typeface="Cambria Math" charset="0"/>
                      </a:rPr>
                      <m:t>, </m:t>
                    </m:r>
                    <m:r>
                      <a:rPr lang="en-US" altLang="zh-CN" sz="1800" i="1" dirty="0" smtClean="0">
                        <a:latin typeface="Cambria Math" charset="0"/>
                      </a:rPr>
                      <m:t>𝑑</m:t>
                    </m:r>
                    <m:r>
                      <a:rPr lang="en-US" altLang="zh-CN" sz="1800" i="1" dirty="0" smtClean="0">
                        <a:latin typeface="Cambria Math" charset="0"/>
                      </a:rPr>
                      <m:t>&lt;0</m:t>
                    </m:r>
                  </m:oMath>
                </a14:m>
                <a:endParaRPr lang="en-US" altLang="zh-CN" sz="1800" dirty="0"/>
              </a:p>
              <a:p>
                <a:pPr lvl="1">
                  <a:buClr>
                    <a:schemeClr val="tx1"/>
                  </a:buClr>
                </a:pPr>
                <a:r>
                  <a:rPr lang="zh-CN" altLang="en-US" sz="1800" dirty="0"/>
                  <a:t>近大远小</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r>
                  <a:rPr lang="zh-CN" altLang="en-US" sz="2400" dirty="0"/>
                  <a:t>透视方程：</a:t>
                </a:r>
                <a:endParaRPr lang="en-US" altLang="zh-CN"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40</a:t>
            </a:fld>
            <a:endParaRPr lang="zh-CN" altLang="en-US"/>
          </a:p>
        </p:txBody>
      </p:sp>
      <p:pic>
        <p:nvPicPr>
          <p:cNvPr id="14" name="图片 13"/>
          <p:cNvPicPr>
            <a:picLocks noChangeAspect="1"/>
          </p:cNvPicPr>
          <p:nvPr/>
        </p:nvPicPr>
        <p:blipFill>
          <a:blip r:embed="rId4"/>
          <a:stretch>
            <a:fillRect/>
          </a:stretch>
        </p:blipFill>
        <p:spPr>
          <a:xfrm>
            <a:off x="1592948" y="5010661"/>
            <a:ext cx="1284362" cy="1679578"/>
          </a:xfrm>
          <a:prstGeom prst="rect">
            <a:avLst/>
          </a:prstGeom>
        </p:spPr>
      </p:pic>
      <p:pic>
        <p:nvPicPr>
          <p:cNvPr id="15" name="图片 14"/>
          <p:cNvPicPr>
            <a:picLocks noChangeAspect="1"/>
          </p:cNvPicPr>
          <p:nvPr/>
        </p:nvPicPr>
        <p:blipFill>
          <a:blip r:embed="rId5"/>
          <a:stretch>
            <a:fillRect/>
          </a:stretch>
        </p:blipFill>
        <p:spPr>
          <a:xfrm>
            <a:off x="3419988" y="4986851"/>
            <a:ext cx="3975600" cy="1623945"/>
          </a:xfrm>
          <a:prstGeom prst="rect">
            <a:avLst/>
          </a:prstGeom>
        </p:spPr>
      </p:pic>
      <p:sp>
        <p:nvSpPr>
          <p:cNvPr id="16" name="文本框 15"/>
          <p:cNvSpPr txBox="1"/>
          <p:nvPr/>
        </p:nvSpPr>
        <p:spPr>
          <a:xfrm>
            <a:off x="5121773" y="4617519"/>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齐次坐标表达</a:t>
            </a:r>
          </a:p>
        </p:txBody>
      </p:sp>
      <p:sp>
        <p:nvSpPr>
          <p:cNvPr id="9" name="Rectangle 8"/>
          <p:cNvSpPr/>
          <p:nvPr/>
        </p:nvSpPr>
        <p:spPr>
          <a:xfrm>
            <a:off x="6962184" y="6335084"/>
            <a:ext cx="342383" cy="21065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219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690673" y="1820750"/>
            <a:ext cx="3916978" cy="3000223"/>
          </a:xfrm>
          <a:prstGeom prst="rect">
            <a:avLst/>
          </a:prstGeom>
        </p:spPr>
      </p:pic>
      <p:sp>
        <p:nvSpPr>
          <p:cNvPr id="2" name="标题 1"/>
          <p:cNvSpPr>
            <a:spLocks noGrp="1"/>
          </p:cNvSpPr>
          <p:nvPr>
            <p:ph type="title"/>
          </p:nvPr>
        </p:nvSpPr>
        <p:spPr/>
        <p:txBody>
          <a:bodyPr/>
          <a:lstStyle/>
          <a:p>
            <a:r>
              <a:rPr lang="zh-CN" altLang="en-US" dirty="0"/>
              <a:t>正交投影</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0"/>
                <a:ext cx="7886700" cy="5058570"/>
              </a:xfrm>
            </p:spPr>
            <p:txBody>
              <a:bodyPr>
                <a:normAutofit/>
              </a:bodyPr>
              <a:lstStyle/>
              <a:p>
                <a:pPr>
                  <a:buClr>
                    <a:srgbClr val="94003F"/>
                  </a:buClr>
                </a:pPr>
                <a:r>
                  <a:rPr lang="zh-CN" altLang="en-US" sz="2400" dirty="0"/>
                  <a:t>正交投影原理</a:t>
                </a:r>
              </a:p>
              <a:p>
                <a:pPr lvl="1">
                  <a:buClr>
                    <a:schemeClr val="tx1"/>
                  </a:buClr>
                </a:pPr>
                <a:r>
                  <a:rPr lang="zh-CN" altLang="en-US" sz="1800" dirty="0"/>
                  <a:t>平行投影的特殊情况</a:t>
                </a:r>
                <a:endParaRPr lang="en-US" altLang="zh-CN" sz="1800" dirty="0"/>
              </a:p>
              <a:p>
                <a:pPr lvl="1">
                  <a:buClr>
                    <a:schemeClr val="tx1"/>
                  </a:buClr>
                </a:pPr>
                <a:r>
                  <a:rPr lang="zh-CN" altLang="en-US" sz="1800" dirty="0"/>
                  <a:t>投影方向与投影平面垂直</a:t>
                </a:r>
                <a:endParaRPr lang="en-US" altLang="zh-CN" sz="1800" dirty="0"/>
              </a:p>
              <a:p>
                <a:pPr lvl="1">
                  <a:buClr>
                    <a:schemeClr val="tx1"/>
                  </a:buClr>
                </a:pPr>
                <a:r>
                  <a:rPr lang="zh-CN" altLang="en-US" sz="1800" dirty="0"/>
                  <a:t>投影矩阵（投影平面为</a:t>
                </a:r>
                <a14:m>
                  <m:oMath xmlns:m="http://schemas.openxmlformats.org/officeDocument/2006/math">
                    <m:r>
                      <a:rPr lang="en-US" altLang="zh-CN" sz="1800" i="1" dirty="0" smtClean="0">
                        <a:latin typeface="Cambria Math" charset="0"/>
                      </a:rPr>
                      <m:t>𝑧</m:t>
                    </m:r>
                    <m:r>
                      <a:rPr lang="en-US" altLang="zh-CN" sz="1800" i="1" dirty="0" smtClean="0">
                        <a:latin typeface="Cambria Math" charset="0"/>
                      </a:rPr>
                      <m:t>=0</m:t>
                    </m:r>
                  </m:oMath>
                </a14:m>
                <a:r>
                  <a:rPr lang="zh-CN" altLang="en-US" sz="1800" dirty="0"/>
                  <a:t>）：</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endParaRPr lang="en-US" altLang="zh-CN" sz="2400" dirty="0"/>
              </a:p>
              <a:p>
                <a:r>
                  <a:rPr lang="zh-CN" altLang="en-US" sz="2400" dirty="0"/>
                  <a:t>特点：</a:t>
                </a:r>
              </a:p>
              <a:p>
                <a:pPr lvl="1">
                  <a:buClr>
                    <a:schemeClr val="tx1"/>
                  </a:buClr>
                </a:pPr>
                <a:r>
                  <a:rPr lang="zh-CN" altLang="en-US" sz="1800" dirty="0"/>
                  <a:t>保持</a:t>
                </a:r>
                <a:r>
                  <a:rPr lang="en-US" altLang="zh-CN" sz="1800" dirty="0"/>
                  <a:t>x</a:t>
                </a:r>
                <a:r>
                  <a:rPr lang="zh-CN" altLang="en-US" sz="1800" dirty="0"/>
                  <a:t>，</a:t>
                </a:r>
                <a:r>
                  <a:rPr lang="en-US" altLang="zh-CN" sz="1800" dirty="0"/>
                  <a:t>y</a:t>
                </a:r>
                <a:r>
                  <a:rPr lang="zh-CN" altLang="en-US" sz="1800" dirty="0"/>
                  <a:t>方向上尺寸不变</a:t>
                </a:r>
                <a:endParaRPr lang="en-US" altLang="zh-CN" sz="1800" dirty="0"/>
              </a:p>
              <a:p>
                <a:pPr lvl="1">
                  <a:buClr>
                    <a:schemeClr val="tx1"/>
                  </a:buClr>
                </a:pPr>
                <a:r>
                  <a:rPr lang="zh-CN" altLang="en-US" sz="1800" dirty="0"/>
                  <a:t>默认观察范围是以原点为中心，变长为</a:t>
                </a:r>
                <a:r>
                  <a:rPr lang="en-US" altLang="zh-CN" sz="1800" dirty="0"/>
                  <a:t>2</a:t>
                </a:r>
                <a:r>
                  <a:rPr lang="zh-CN" altLang="en-US" sz="1800" dirty="0"/>
                  <a:t>的立方体区域</a:t>
                </a:r>
                <a:endParaRPr lang="en-US" altLang="zh-CN" sz="1800" dirty="0"/>
              </a:p>
              <a:p>
                <a:pPr lvl="1">
                  <a:buClr>
                    <a:schemeClr val="tx1"/>
                  </a:buClr>
                </a:pPr>
                <a:endParaRPr lang="zh-CN" altLang="en-US"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0"/>
                <a:ext cx="7886700" cy="5058570"/>
              </a:xfrm>
              <a:blipFill rotWithShape="0">
                <a:blip r:embed="rId3"/>
                <a:stretch>
                  <a:fillRect l="-309" t="-1687"/>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41</a:t>
            </a:fld>
            <a:endParaRPr lang="zh-CN" altLang="en-US"/>
          </a:p>
        </p:txBody>
      </p:sp>
      <p:pic>
        <p:nvPicPr>
          <p:cNvPr id="7" name="图片 6"/>
          <p:cNvPicPr>
            <a:picLocks noChangeAspect="1"/>
          </p:cNvPicPr>
          <p:nvPr/>
        </p:nvPicPr>
        <p:blipFill>
          <a:blip r:embed="rId4"/>
          <a:stretch>
            <a:fillRect/>
          </a:stretch>
        </p:blipFill>
        <p:spPr>
          <a:xfrm>
            <a:off x="1439792" y="3023657"/>
            <a:ext cx="2658679" cy="1644916"/>
          </a:xfrm>
          <a:prstGeom prst="rect">
            <a:avLst/>
          </a:prstGeom>
        </p:spPr>
      </p:pic>
    </p:spTree>
    <p:extLst>
      <p:ext uri="{BB962C8B-B14F-4D97-AF65-F5344CB8AC3E}">
        <p14:creationId xmlns:p14="http://schemas.microsoft.com/office/powerpoint/2010/main" val="1201939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正交投影函数</a:t>
            </a:r>
          </a:p>
        </p:txBody>
      </p:sp>
      <p:sp>
        <p:nvSpPr>
          <p:cNvPr id="3" name="内容占位符 2"/>
          <p:cNvSpPr>
            <a:spLocks noGrp="1"/>
          </p:cNvSpPr>
          <p:nvPr>
            <p:ph idx="1"/>
          </p:nvPr>
        </p:nvSpPr>
        <p:spPr/>
        <p:txBody>
          <a:bodyPr/>
          <a:lstStyle/>
          <a:p>
            <a:pPr>
              <a:buClr>
                <a:srgbClr val="94003F"/>
              </a:buClr>
            </a:pPr>
            <a:r>
              <a:rPr lang="zh-CN" altLang="en-US" sz="2400" dirty="0"/>
              <a:t>在</a:t>
            </a:r>
            <a:r>
              <a:rPr lang="en-US" altLang="zh-CN" sz="2400" dirty="0"/>
              <a:t>OpenGL</a:t>
            </a:r>
            <a:r>
              <a:rPr lang="zh-CN" altLang="en-US" sz="2400" dirty="0"/>
              <a:t>中采用下述函数指定正交投影：</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正交投影的视见体：</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42</a:t>
            </a:fld>
            <a:endParaRPr lang="zh-CN" altLang="en-US"/>
          </a:p>
        </p:txBody>
      </p:sp>
      <p:pic>
        <p:nvPicPr>
          <p:cNvPr id="7" name="图片 6"/>
          <p:cNvPicPr>
            <a:picLocks noChangeAspect="1"/>
          </p:cNvPicPr>
          <p:nvPr/>
        </p:nvPicPr>
        <p:blipFill>
          <a:blip r:embed="rId2"/>
          <a:stretch>
            <a:fillRect/>
          </a:stretch>
        </p:blipFill>
        <p:spPr>
          <a:xfrm>
            <a:off x="2041758" y="3581311"/>
            <a:ext cx="4705685" cy="2911564"/>
          </a:xfrm>
          <a:prstGeom prst="rect">
            <a:avLst/>
          </a:prstGeom>
        </p:spPr>
      </p:pic>
      <p:sp>
        <p:nvSpPr>
          <p:cNvPr id="8" name="矩形 7"/>
          <p:cNvSpPr/>
          <p:nvPr/>
        </p:nvSpPr>
        <p:spPr>
          <a:xfrm>
            <a:off x="1029727" y="1892522"/>
            <a:ext cx="6459094" cy="646331"/>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Ortho(</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left,</a:t>
            </a:r>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right,</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bottom,</a:t>
            </a:r>
            <a:r>
              <a:rPr lang="en-US" altLang="zh-CN" b="1" dirty="0">
                <a:solidFill>
                  <a:srgbClr val="0000FF"/>
                </a:solidFill>
                <a:latin typeface="ZztexMono-Regular"/>
              </a:rPr>
              <a:t>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top,</a:t>
            </a:r>
            <a:r>
              <a:rPr lang="zh-CN" altLang="en-US"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near,</a:t>
            </a:r>
            <a:r>
              <a:rPr lang="en-US" altLang="zh-CN" dirty="0">
                <a:solidFill>
                  <a:srgbClr val="0000FF"/>
                </a:solidFill>
                <a:latin typeface="ZztexMono-Regular"/>
              </a:rPr>
              <a:t> </a:t>
            </a:r>
            <a:r>
              <a:rPr lang="zh-CN" altLang="en-US"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far)</a:t>
            </a:r>
            <a:endParaRPr lang="zh-CN" altLang="en-US" dirty="0"/>
          </a:p>
        </p:txBody>
      </p:sp>
    </p:spTree>
    <p:extLst>
      <p:ext uri="{BB962C8B-B14F-4D97-AF65-F5344CB8AC3E}">
        <p14:creationId xmlns:p14="http://schemas.microsoft.com/office/powerpoint/2010/main" val="1196605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sz="2400" dirty="0"/>
              </a:p>
              <a:p>
                <a:r>
                  <a:rPr lang="zh-CN" altLang="en-US" sz="2400" dirty="0"/>
                  <a:t>正交矩阵的构造：</a:t>
                </a:r>
                <a:endParaRPr lang="en-US" altLang="zh-CN" sz="2400" dirty="0"/>
              </a:p>
              <a:p>
                <a:endParaRPr lang="en-US" altLang="zh-CN" sz="2400" dirty="0"/>
              </a:p>
              <a:p>
                <a:pPr lvl="1">
                  <a:buClr>
                    <a:schemeClr val="tx1"/>
                  </a:buClr>
                </a:pPr>
                <a:endParaRPr lang="en-US" altLang="zh-CN" sz="1800" dirty="0"/>
              </a:p>
              <a:p>
                <a:pPr lvl="1">
                  <a:buClr>
                    <a:schemeClr val="tx1"/>
                  </a:buClr>
                </a:pPr>
                <a:r>
                  <a:rPr lang="zh-CN" altLang="en-US" sz="1800" dirty="0"/>
                  <a:t>把中心移到原点，对应的变换为：</a:t>
                </a:r>
                <a:endParaRPr lang="en-US" altLang="zh-CN" sz="1800" dirty="0"/>
              </a:p>
              <a:p>
                <a:pPr marL="457200" lvl="1" indent="0">
                  <a:buClr>
                    <a:schemeClr val="tx1"/>
                  </a:buClr>
                  <a:buNone/>
                </a:pPr>
                <a14:m>
                  <m:oMathPara xmlns:m="http://schemas.openxmlformats.org/officeDocument/2006/math">
                    <m:oMathParaPr>
                      <m:jc m:val="left"/>
                    </m:oMathParaPr>
                    <m:oMath xmlns:m="http://schemas.openxmlformats.org/officeDocument/2006/math">
                      <m:r>
                        <a:rPr lang="en-US" altLang="zh-CN" sz="1800" b="1" i="1" dirty="0">
                          <a:latin typeface="Cambria Math" charset="0"/>
                        </a:rPr>
                        <m:t>	</m:t>
                      </m:r>
                      <m:r>
                        <a:rPr lang="en-US" altLang="zh-CN" sz="1800" b="1" i="1" dirty="0" smtClean="0">
                          <a:latin typeface="Cambria Math" charset="0"/>
                        </a:rPr>
                        <m:t>𝑻</m:t>
                      </m:r>
                      <m:r>
                        <a:rPr lang="en-US" altLang="zh-CN" sz="1800" i="1" dirty="0" smtClean="0">
                          <a:latin typeface="Cambria Math" charset="0"/>
                        </a:rPr>
                        <m:t>(−</m:t>
                      </m:r>
                      <m:f>
                        <m:fPr>
                          <m:ctrlPr>
                            <a:rPr lang="en-US" altLang="zh-CN" sz="1800" b="1" i="1" dirty="0" smtClean="0">
                              <a:latin typeface="Cambria Math" panose="02040503050406030204" pitchFamily="18" charset="0"/>
                            </a:rPr>
                          </m:ctrlPr>
                        </m:fPr>
                        <m:num>
                          <m:r>
                            <a:rPr lang="en-US" altLang="zh-CN" sz="1800" i="1" dirty="0" smtClean="0">
                              <a:latin typeface="Cambria Math" charset="0"/>
                            </a:rPr>
                            <m:t>𝑙𝑒𝑓𝑡</m:t>
                          </m:r>
                          <m:r>
                            <a:rPr lang="en-US" altLang="zh-CN" sz="1800" i="1" dirty="0" smtClean="0">
                              <a:latin typeface="Cambria Math" charset="0"/>
                            </a:rPr>
                            <m:t>+</m:t>
                          </m:r>
                          <m:r>
                            <a:rPr lang="en-US" altLang="zh-CN" sz="1800" i="1" dirty="0" smtClean="0">
                              <a:latin typeface="Cambria Math" charset="0"/>
                            </a:rPr>
                            <m:t>𝑟𝑖𝑔h𝑡</m:t>
                          </m:r>
                        </m:num>
                        <m:den>
                          <m:r>
                            <a:rPr lang="en-US" altLang="zh-CN" sz="1800" i="1" dirty="0" smtClean="0">
                              <a:latin typeface="Cambria Math" charset="0"/>
                            </a:rPr>
                            <m:t>2</m:t>
                          </m:r>
                        </m:den>
                      </m:f>
                      <m:r>
                        <a:rPr lang="en-US" altLang="zh-CN" sz="1800" i="1" dirty="0" smtClean="0">
                          <a:latin typeface="Cambria Math" charset="0"/>
                        </a:rPr>
                        <m:t>, −</m:t>
                      </m:r>
                      <m:f>
                        <m:fPr>
                          <m:ctrlPr>
                            <a:rPr lang="en-US" altLang="zh-CN" sz="1800" i="1" dirty="0" smtClean="0">
                              <a:latin typeface="Cambria Math" panose="02040503050406030204" pitchFamily="18" charset="0"/>
                            </a:rPr>
                          </m:ctrlPr>
                        </m:fPr>
                        <m:num>
                          <m:r>
                            <a:rPr lang="en-US" altLang="zh-CN" sz="1800" i="1" dirty="0" smtClean="0">
                              <a:latin typeface="Cambria Math" charset="0"/>
                            </a:rPr>
                            <m:t>𝑏𝑜𝑡𝑡𝑜𝑚</m:t>
                          </m:r>
                          <m:r>
                            <a:rPr lang="en-US" altLang="zh-CN" sz="1800" i="1" dirty="0" smtClean="0">
                              <a:latin typeface="Cambria Math" charset="0"/>
                            </a:rPr>
                            <m:t>+</m:t>
                          </m:r>
                          <m:r>
                            <a:rPr lang="en-US" altLang="zh-CN" sz="1800" i="1" dirty="0" smtClean="0">
                              <a:latin typeface="Cambria Math" charset="0"/>
                            </a:rPr>
                            <m:t>𝑡𝑜𝑝</m:t>
                          </m:r>
                        </m:num>
                        <m:den>
                          <m:r>
                            <a:rPr lang="en-US" altLang="zh-CN" sz="1800" i="1" dirty="0" smtClean="0">
                              <a:latin typeface="Cambria Math" charset="0"/>
                            </a:rPr>
                            <m:t>2</m:t>
                          </m:r>
                        </m:den>
                      </m:f>
                      <m:r>
                        <a:rPr lang="en-US" altLang="zh-CN" sz="1800" i="1" dirty="0" smtClean="0">
                          <a:latin typeface="Cambria Math" charset="0"/>
                        </a:rPr>
                        <m:t>,</m:t>
                      </m:r>
                      <m:f>
                        <m:fPr>
                          <m:ctrlPr>
                            <a:rPr lang="en-US" altLang="zh-CN" sz="1800" i="1" dirty="0" smtClean="0">
                              <a:latin typeface="Cambria Math" panose="02040503050406030204" pitchFamily="18" charset="0"/>
                            </a:rPr>
                          </m:ctrlPr>
                        </m:fPr>
                        <m:num>
                          <m:r>
                            <a:rPr lang="en-US" altLang="zh-CN" sz="1800" i="1" dirty="0" smtClean="0">
                              <a:latin typeface="Cambria Math" charset="0"/>
                            </a:rPr>
                            <m:t>𝑛𝑒𝑎𝑟</m:t>
                          </m:r>
                          <m:r>
                            <a:rPr lang="en-US" altLang="zh-CN" sz="1800" i="1" dirty="0" smtClean="0">
                              <a:latin typeface="Cambria Math" charset="0"/>
                            </a:rPr>
                            <m:t>+</m:t>
                          </m:r>
                          <m:r>
                            <a:rPr lang="en-US" altLang="zh-CN" sz="1800" i="1" dirty="0" smtClean="0">
                              <a:latin typeface="Cambria Math" charset="0"/>
                            </a:rPr>
                            <m:t>𝑓𝑎𝑟</m:t>
                          </m:r>
                        </m:num>
                        <m:den>
                          <m:r>
                            <a:rPr lang="en-US" altLang="zh-CN" sz="1800" i="1" dirty="0" smtClean="0">
                              <a:latin typeface="Cambria Math" charset="0"/>
                            </a:rPr>
                            <m:t>2</m:t>
                          </m:r>
                        </m:den>
                      </m:f>
                      <m:r>
                        <a:rPr lang="en-US" altLang="zh-CN" sz="1800" i="1" dirty="0" smtClean="0">
                          <a:latin typeface="Cambria Math" charset="0"/>
                        </a:rPr>
                        <m:t>)</m:t>
                      </m:r>
                    </m:oMath>
                  </m:oMathPara>
                </a14:m>
                <a:endParaRPr lang="en-US" altLang="zh-CN" sz="1800" dirty="0"/>
              </a:p>
              <a:p>
                <a:pPr lvl="1">
                  <a:buClr>
                    <a:schemeClr val="tx1"/>
                  </a:buClr>
                </a:pPr>
                <a:r>
                  <a:rPr lang="zh-CN" altLang="en-US" sz="1800" dirty="0"/>
                  <a:t>进行放缩从而使视见体的边长为</a:t>
                </a:r>
                <a:r>
                  <a:rPr lang="en-US" altLang="zh-CN" sz="1800" dirty="0"/>
                  <a:t>2</a:t>
                </a:r>
                <a:r>
                  <a:rPr lang="zh-CN" altLang="en-US" sz="1800" dirty="0"/>
                  <a:t>：</a:t>
                </a:r>
                <a:endParaRPr lang="en-US" altLang="zh-CN" sz="1800" dirty="0"/>
              </a:p>
              <a:p>
                <a:pPr marL="457200" lvl="1" indent="0">
                  <a:buClr>
                    <a:schemeClr val="tx1"/>
                  </a:buClr>
                  <a:buNone/>
                </a:pPr>
                <a:r>
                  <a:rPr lang="en-US" altLang="zh-CN" sz="1800" dirty="0"/>
                  <a:t> </a:t>
                </a:r>
                <a14:m>
                  <m:oMath xmlns:m="http://schemas.openxmlformats.org/officeDocument/2006/math">
                    <m:r>
                      <a:rPr lang="en-US" altLang="zh-CN" sz="1800" b="1" i="1" dirty="0">
                        <a:latin typeface="Cambria Math" charset="0"/>
                      </a:rPr>
                      <m:t>𝑺</m:t>
                    </m:r>
                    <m:d>
                      <m:dPr>
                        <m:ctrlPr>
                          <a:rPr lang="en-US" altLang="zh-CN" sz="1800" b="1" i="1" dirty="0">
                            <a:latin typeface="Cambria Math" panose="02040503050406030204" pitchFamily="18" charset="0"/>
                          </a:rPr>
                        </m:ctrlPr>
                      </m:dPr>
                      <m:e>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𝑟𝑖𝑔h𝑡</m:t>
                            </m:r>
                            <m:r>
                              <a:rPr lang="en-US" altLang="zh-CN" sz="1800" b="1" i="1" dirty="0">
                                <a:latin typeface="Cambria Math" charset="0"/>
                              </a:rPr>
                              <m:t>−</m:t>
                            </m:r>
                            <m:r>
                              <a:rPr lang="en-US" altLang="zh-CN" sz="1800" b="1" i="1" dirty="0">
                                <a:latin typeface="Cambria Math" charset="0"/>
                              </a:rPr>
                              <m:t>𝑙𝑒𝑓𝑡</m:t>
                            </m:r>
                          </m:den>
                        </m:f>
                        <m:r>
                          <a:rPr lang="en-US" altLang="zh-CN" sz="1800" b="1" i="1" dirty="0">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𝑡𝑜𝑝</m:t>
                            </m:r>
                            <m:r>
                              <a:rPr lang="en-US" altLang="zh-CN" sz="1800" b="1" i="1" dirty="0">
                                <a:latin typeface="Cambria Math" charset="0"/>
                              </a:rPr>
                              <m:t> − </m:t>
                            </m:r>
                            <m:r>
                              <a:rPr lang="en-US" altLang="zh-CN" sz="1800" b="1" i="1" dirty="0">
                                <a:latin typeface="Cambria Math" charset="0"/>
                              </a:rPr>
                              <m:t>𝑏𝑜𝑡𝑡𝑜𝑚</m:t>
                            </m:r>
                          </m:den>
                        </m:f>
                        <m:r>
                          <a:rPr lang="en-US" altLang="zh-CN" sz="1800" b="1" i="1" dirty="0">
                            <a:latin typeface="Cambria Math" charset="0"/>
                          </a:rPr>
                          <m:t>, </m:t>
                        </m:r>
                        <m:r>
                          <a:rPr lang="en-US" altLang="zh-CN" sz="1800" b="1" i="1" dirty="0" smtClean="0">
                            <a:solidFill>
                              <a:schemeClr val="tx1"/>
                            </a:solidFill>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𝑓𝑎𝑟</m:t>
                            </m:r>
                            <m:r>
                              <a:rPr lang="en-US" altLang="zh-CN" sz="1800" b="1" i="1" dirty="0">
                                <a:latin typeface="Cambria Math" charset="0"/>
                              </a:rPr>
                              <m:t>−</m:t>
                            </m:r>
                            <m:r>
                              <a:rPr lang="en-US" altLang="zh-CN" sz="1800" b="1" i="1" dirty="0">
                                <a:latin typeface="Cambria Math" charset="0"/>
                              </a:rPr>
                              <m:t>𝑛𝑒𝑎𝑟</m:t>
                            </m:r>
                          </m:den>
                        </m:f>
                      </m:e>
                    </m:d>
                  </m:oMath>
                </a14:m>
                <a:endParaRPr lang="en-US" altLang="zh-CN" sz="1800" b="1" i="1" dirty="0">
                  <a:latin typeface="Cambria Math" charset="0"/>
                </a:endParaRPr>
              </a:p>
              <a:p>
                <a:pPr marL="457200" lvl="1" indent="0">
                  <a:buClr>
                    <a:schemeClr val="tx1"/>
                  </a:buClr>
                  <a:buNone/>
                </a:pPr>
                <a:endParaRPr lang="en-US" altLang="zh-CN" sz="1800" dirty="0"/>
              </a:p>
              <a:p>
                <a:pPr lvl="1">
                  <a:buClr>
                    <a:schemeClr val="tx1"/>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43</a:t>
            </a:fld>
            <a:endParaRPr lang="zh-CN" altLang="en-US"/>
          </a:p>
        </p:txBody>
      </p:sp>
      <p:sp>
        <p:nvSpPr>
          <p:cNvPr id="7" name="矩形 6"/>
          <p:cNvSpPr/>
          <p:nvPr/>
        </p:nvSpPr>
        <p:spPr>
          <a:xfrm>
            <a:off x="1002591" y="1197679"/>
            <a:ext cx="4941009" cy="369332"/>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N = Ortho</a:t>
            </a:r>
            <a:r>
              <a:rPr lang="en-US" altLang="zh-CN" dirty="0">
                <a:latin typeface="ZztexMono-Regular"/>
              </a:rPr>
              <a:t>(left, right, bottom, top, near, far);</a:t>
            </a:r>
            <a:endParaRPr lang="zh-CN" altLang="en-US" dirty="0"/>
          </a:p>
        </p:txBody>
      </p:sp>
      <p:pic>
        <p:nvPicPr>
          <p:cNvPr id="8" name="图片 7"/>
          <p:cNvPicPr>
            <a:picLocks noChangeAspect="1"/>
          </p:cNvPicPr>
          <p:nvPr/>
        </p:nvPicPr>
        <p:blipFill>
          <a:blip r:embed="rId3"/>
          <a:stretch>
            <a:fillRect/>
          </a:stretch>
        </p:blipFill>
        <p:spPr>
          <a:xfrm>
            <a:off x="4847232" y="1559098"/>
            <a:ext cx="3756025" cy="1392188"/>
          </a:xfrm>
          <a:prstGeom prst="rect">
            <a:avLst/>
          </a:prstGeom>
        </p:spPr>
      </p:pic>
      <p:pic>
        <p:nvPicPr>
          <p:cNvPr id="9" name="图片 8"/>
          <p:cNvPicPr>
            <a:picLocks noChangeAspect="1"/>
          </p:cNvPicPr>
          <p:nvPr/>
        </p:nvPicPr>
        <p:blipFill>
          <a:blip r:embed="rId4"/>
          <a:stretch>
            <a:fillRect/>
          </a:stretch>
        </p:blipFill>
        <p:spPr>
          <a:xfrm>
            <a:off x="5380389" y="3967246"/>
            <a:ext cx="3057929" cy="506441"/>
          </a:xfrm>
          <a:prstGeom prst="rect">
            <a:avLst/>
          </a:prstGeom>
        </p:spPr>
      </p:pic>
      <p:pic>
        <p:nvPicPr>
          <p:cNvPr id="10" name="图片 9"/>
          <p:cNvPicPr>
            <a:picLocks noChangeAspect="1"/>
          </p:cNvPicPr>
          <p:nvPr/>
        </p:nvPicPr>
        <p:blipFill>
          <a:blip r:embed="rId5"/>
          <a:stretch>
            <a:fillRect/>
          </a:stretch>
        </p:blipFill>
        <p:spPr>
          <a:xfrm>
            <a:off x="2040042" y="4896192"/>
            <a:ext cx="4798275" cy="1543954"/>
          </a:xfrm>
          <a:prstGeom prst="rect">
            <a:avLst/>
          </a:prstGeom>
        </p:spPr>
      </p:pic>
      <p:sp>
        <p:nvSpPr>
          <p:cNvPr id="5" name="Rectangle 4"/>
          <p:cNvSpPr/>
          <p:nvPr/>
        </p:nvSpPr>
        <p:spPr>
          <a:xfrm>
            <a:off x="4643233" y="5865620"/>
            <a:ext cx="203999" cy="129159"/>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0706" y="5865619"/>
            <a:ext cx="182894" cy="12916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23828" y="4186694"/>
            <a:ext cx="199585" cy="13012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15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368921" y="905208"/>
            <a:ext cx="4775079" cy="2567054"/>
          </a:xfrm>
          <a:prstGeom prst="rect">
            <a:avLst/>
          </a:prstGeom>
        </p:spPr>
      </p:pic>
      <p:pic>
        <p:nvPicPr>
          <p:cNvPr id="8" name="图片 7"/>
          <p:cNvPicPr>
            <a:picLocks noChangeAspect="1"/>
          </p:cNvPicPr>
          <p:nvPr/>
        </p:nvPicPr>
        <p:blipFill>
          <a:blip r:embed="rId3"/>
          <a:stretch>
            <a:fillRect/>
          </a:stretch>
        </p:blipFill>
        <p:spPr>
          <a:xfrm>
            <a:off x="4186981" y="3434628"/>
            <a:ext cx="4171455" cy="3181546"/>
          </a:xfrm>
          <a:prstGeom prst="rect">
            <a:avLst/>
          </a:prstGeom>
        </p:spPr>
      </p:pic>
      <p:sp>
        <p:nvSpPr>
          <p:cNvPr id="2" name="标题 1"/>
          <p:cNvSpPr>
            <a:spLocks noGrp="1"/>
          </p:cNvSpPr>
          <p:nvPr>
            <p:ph type="title"/>
          </p:nvPr>
        </p:nvSpPr>
        <p:spPr/>
        <p:txBody>
          <a:bodyPr/>
          <a:lstStyle/>
          <a:p>
            <a:r>
              <a:rPr lang="zh-CN" altLang="en-US" dirty="0"/>
              <a:t>透视投影函数</a:t>
            </a:r>
          </a:p>
        </p:txBody>
      </p:sp>
      <p:sp>
        <p:nvSpPr>
          <p:cNvPr id="3" name="内容占位符 2"/>
          <p:cNvSpPr>
            <a:spLocks noGrp="1"/>
          </p:cNvSpPr>
          <p:nvPr>
            <p:ph idx="1"/>
          </p:nvPr>
        </p:nvSpPr>
        <p:spPr/>
        <p:txBody>
          <a:bodyPr>
            <a:normAutofit/>
          </a:bodyPr>
          <a:lstStyle/>
          <a:p>
            <a:r>
              <a:rPr lang="zh-CN" altLang="en-US" dirty="0"/>
              <a:t>视见体函数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透视函数：</a:t>
            </a:r>
            <a:r>
              <a:rPr lang="en-US" altLang="zh-CN" dirty="0"/>
              <a:t>  </a:t>
            </a:r>
          </a:p>
          <a:p>
            <a:endParaRPr lang="en-US" altLang="zh-CN" dirty="0"/>
          </a:p>
          <a:p>
            <a:pPr marL="457200" lvl="1" indent="0">
              <a:buClr>
                <a:schemeClr val="tx1"/>
              </a:buClr>
              <a:buNone/>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44</a:t>
            </a:fld>
            <a:endParaRPr lang="zh-CN" altLang="en-US"/>
          </a:p>
        </p:txBody>
      </p:sp>
      <p:sp>
        <p:nvSpPr>
          <p:cNvPr id="5" name="矩形 4"/>
          <p:cNvSpPr/>
          <p:nvPr/>
        </p:nvSpPr>
        <p:spPr>
          <a:xfrm>
            <a:off x="764750" y="1934757"/>
            <a:ext cx="3506047"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7" name="矩形 6"/>
          <p:cNvSpPr/>
          <p:nvPr/>
        </p:nvSpPr>
        <p:spPr>
          <a:xfrm>
            <a:off x="764750" y="4941842"/>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10" name="TextBox 9">
            <a:extLst>
              <a:ext uri="{FF2B5EF4-FFF2-40B4-BE49-F238E27FC236}">
                <a16:creationId xmlns:a16="http://schemas.microsoft.com/office/drawing/2014/main" id="{4729553A-6088-3E4E-82B5-5435F2C106D3}"/>
              </a:ext>
            </a:extLst>
          </p:cNvPr>
          <p:cNvSpPr txBox="1"/>
          <p:nvPr/>
        </p:nvSpPr>
        <p:spPr>
          <a:xfrm>
            <a:off x="7202170" y="4828680"/>
            <a:ext cx="1980029" cy="307777"/>
          </a:xfrm>
          <a:prstGeom prst="rect">
            <a:avLst/>
          </a:prstGeom>
          <a:noFill/>
        </p:spPr>
        <p:txBody>
          <a:bodyPr wrap="none" rtlCol="0">
            <a:spAutoFit/>
          </a:bodyPr>
          <a:lstStyle/>
          <a:p>
            <a:r>
              <a:rPr lang="zh-CN" altLang="en-US" sz="1400" dirty="0"/>
              <a:t>（顶面和地面的夹角）</a:t>
            </a:r>
            <a:endParaRPr lang="en-US" sz="1400" dirty="0"/>
          </a:p>
        </p:txBody>
      </p:sp>
      <p:sp>
        <p:nvSpPr>
          <p:cNvPr id="11" name="TextBox 10">
            <a:extLst>
              <a:ext uri="{FF2B5EF4-FFF2-40B4-BE49-F238E27FC236}">
                <a16:creationId xmlns:a16="http://schemas.microsoft.com/office/drawing/2014/main" id="{F34C20A2-851E-2847-9821-9EAD5AC6E35B}"/>
              </a:ext>
            </a:extLst>
          </p:cNvPr>
          <p:cNvSpPr txBox="1"/>
          <p:nvPr/>
        </p:nvSpPr>
        <p:spPr>
          <a:xfrm>
            <a:off x="5340923" y="5807274"/>
            <a:ext cx="3722494" cy="307777"/>
          </a:xfrm>
          <a:prstGeom prst="rect">
            <a:avLst/>
          </a:prstGeom>
          <a:noFill/>
        </p:spPr>
        <p:txBody>
          <a:bodyPr wrap="none" rtlCol="0">
            <a:spAutoFit/>
          </a:bodyPr>
          <a:lstStyle/>
          <a:p>
            <a:r>
              <a:rPr lang="en-US" altLang="zh-CN" sz="1400" dirty="0"/>
              <a:t>aspect:</a:t>
            </a:r>
            <a:r>
              <a:rPr lang="zh-CN" altLang="en-US" sz="1400" dirty="0"/>
              <a:t> 沿</a:t>
            </a:r>
            <a:r>
              <a:rPr lang="en-US" altLang="zh-CN" sz="1400" dirty="0"/>
              <a:t>y</a:t>
            </a:r>
            <a:r>
              <a:rPr lang="zh-CN" altLang="en-US" sz="1400" dirty="0"/>
              <a:t>轴方向的视角和投影平面的宽高比</a:t>
            </a:r>
            <a:endParaRPr lang="en-US" sz="1400" dirty="0"/>
          </a:p>
        </p:txBody>
      </p:sp>
    </p:spTree>
    <p:extLst>
      <p:ext uri="{BB962C8B-B14F-4D97-AF65-F5344CB8AC3E}">
        <p14:creationId xmlns:p14="http://schemas.microsoft.com/office/powerpoint/2010/main" val="5253970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视见体函数矩阵</a:t>
            </a:r>
          </a:p>
        </p:txBody>
      </p:sp>
      <p:sp>
        <p:nvSpPr>
          <p:cNvPr id="3" name="内容占位符 2"/>
          <p:cNvSpPr>
            <a:spLocks noGrp="1"/>
          </p:cNvSpPr>
          <p:nvPr>
            <p:ph idx="1"/>
          </p:nvPr>
        </p:nvSpPr>
        <p:spPr/>
        <p:txBody>
          <a:bodyPr/>
          <a:lstStyle/>
          <a:p>
            <a:pPr>
              <a:buClr>
                <a:srgbClr val="94003F"/>
              </a:buClr>
            </a:pPr>
            <a:r>
              <a:rPr lang="zh-CN" altLang="en-US" dirty="0"/>
              <a:t>视见体函数的矩阵</a:t>
            </a:r>
            <a:r>
              <a:rPr lang="en-US" altLang="zh-CN" dirty="0"/>
              <a:t>?</a:t>
            </a:r>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45</a:t>
            </a:fld>
            <a:endParaRPr lang="zh-CN" altLang="en-US"/>
          </a:p>
        </p:txBody>
      </p:sp>
      <p:sp>
        <p:nvSpPr>
          <p:cNvPr id="24" name="矩形 23"/>
          <p:cNvSpPr/>
          <p:nvPr/>
        </p:nvSpPr>
        <p:spPr>
          <a:xfrm>
            <a:off x="847302" y="1907578"/>
            <a:ext cx="3506047"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pic>
        <p:nvPicPr>
          <p:cNvPr id="9" name="图片 8"/>
          <p:cNvPicPr>
            <a:picLocks noChangeAspect="1"/>
          </p:cNvPicPr>
          <p:nvPr/>
        </p:nvPicPr>
        <p:blipFill>
          <a:blip r:embed="rId2"/>
          <a:stretch>
            <a:fillRect/>
          </a:stretch>
        </p:blipFill>
        <p:spPr>
          <a:xfrm>
            <a:off x="4572000" y="1519986"/>
            <a:ext cx="4167667" cy="1764239"/>
          </a:xfrm>
          <a:prstGeom prst="rect">
            <a:avLst/>
          </a:prstGeom>
        </p:spPr>
      </p:pic>
      <p:pic>
        <p:nvPicPr>
          <p:cNvPr id="14" name="图片 5"/>
          <p:cNvPicPr>
            <a:picLocks noChangeAspect="1"/>
          </p:cNvPicPr>
          <p:nvPr/>
        </p:nvPicPr>
        <p:blipFill>
          <a:blip r:embed="rId3"/>
          <a:stretch>
            <a:fillRect/>
          </a:stretch>
        </p:blipFill>
        <p:spPr>
          <a:xfrm>
            <a:off x="5715151" y="3742070"/>
            <a:ext cx="2460224" cy="200565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47302" y="3829955"/>
                <a:ext cx="3862921" cy="1477328"/>
              </a:xfrm>
              <a:prstGeom prst="rect">
                <a:avLst/>
              </a:prstGeom>
              <a:noFill/>
            </p:spPr>
            <p:txBody>
              <a:bodyPr wrap="square" rtlCol="0">
                <a:spAutoFit/>
              </a:bodyPr>
              <a:lstStyle/>
              <a:p>
                <a:r>
                  <a:rPr lang="zh-CN" altLang="en-US" b="1" dirty="0"/>
                  <a:t>注意：</a:t>
                </a:r>
                <a:r>
                  <a:rPr lang="en-US" altLang="zh-CN" b="1" dirty="0">
                    <a:latin typeface="ZztexMono-Regular"/>
                  </a:rPr>
                  <a:t>Frustum</a:t>
                </a:r>
                <a:r>
                  <a:rPr lang="zh-CN" altLang="en-US" b="1" dirty="0">
                    <a:latin typeface="ZztexMono-Regular"/>
                  </a:rPr>
                  <a:t>函数没有限制视见体一定是对称的棱台！</a:t>
                </a:r>
                <a:endParaRPr lang="en-US" altLang="zh-CN" b="1" dirty="0">
                  <a:latin typeface="ZztexMono-Regular"/>
                </a:endParaRPr>
              </a:p>
              <a:p>
                <a:endParaRPr lang="en-US" b="1" dirty="0">
                  <a:latin typeface="ZztexMono-Regular"/>
                </a:endParaRPr>
              </a:p>
              <a:p>
                <a14:m>
                  <m:oMath xmlns:m="http://schemas.openxmlformats.org/officeDocument/2006/math">
                    <m:r>
                      <a:rPr lang="en-US" b="1" i="1" smtClean="0">
                        <a:latin typeface="Cambria Math" charset="0"/>
                        <a:ea typeface="Cambria Math" charset="0"/>
                        <a:cs typeface="Cambria Math" charset="0"/>
                      </a:rPr>
                      <m:t>⇒</m:t>
                    </m:r>
                  </m:oMath>
                </a14:m>
                <a:r>
                  <a:rPr lang="zh-CN" altLang="en-US" b="1" dirty="0"/>
                  <a:t> 需要先将棱台变为对称标准的棱台，再做透视归一化变换</a:t>
                </a:r>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847302" y="3829955"/>
                <a:ext cx="3862921" cy="1477328"/>
              </a:xfrm>
              <a:prstGeom prst="rect">
                <a:avLst/>
              </a:prstGeom>
              <a:blipFill rotWithShape="0">
                <a:blip r:embed="rId4"/>
                <a:stretch>
                  <a:fillRect l="-1420" t="-2881" r="-7098" b="-4115"/>
                </a:stretch>
              </a:blipFill>
            </p:spPr>
            <p:txBody>
              <a:bodyPr/>
              <a:lstStyle/>
              <a:p>
                <a:r>
                  <a:rPr lang="en-US">
                    <a:noFill/>
                  </a:rPr>
                  <a:t> </a:t>
                </a:r>
              </a:p>
            </p:txBody>
          </p:sp>
        </mc:Fallback>
      </mc:AlternateContent>
      <p:grpSp>
        <p:nvGrpSpPr>
          <p:cNvPr id="17" name="组合 21"/>
          <p:cNvGrpSpPr/>
          <p:nvPr/>
        </p:nvGrpSpPr>
        <p:grpSpPr>
          <a:xfrm>
            <a:off x="954487" y="5428255"/>
            <a:ext cx="4774477" cy="1429743"/>
            <a:chOff x="565288" y="3342928"/>
            <a:chExt cx="4950338" cy="1482406"/>
          </a:xfrm>
        </p:grpSpPr>
        <p:pic>
          <p:nvPicPr>
            <p:cNvPr id="18" name="图片 6"/>
            <p:cNvPicPr>
              <a:picLocks noChangeAspect="1"/>
            </p:cNvPicPr>
            <p:nvPr/>
          </p:nvPicPr>
          <p:blipFill>
            <a:blip r:embed="rId5"/>
            <a:stretch>
              <a:fillRect/>
            </a:stretch>
          </p:blipFill>
          <p:spPr>
            <a:xfrm>
              <a:off x="565288" y="3342928"/>
              <a:ext cx="4950338" cy="1482406"/>
            </a:xfrm>
            <a:prstGeom prst="rect">
              <a:avLst/>
            </a:prstGeom>
          </p:spPr>
        </p:pic>
        <p:pic>
          <p:nvPicPr>
            <p:cNvPr id="19" name="图片 17"/>
            <p:cNvPicPr>
              <a:picLocks noChangeAspect="1"/>
            </p:cNvPicPr>
            <p:nvPr/>
          </p:nvPicPr>
          <p:blipFill>
            <a:blip r:embed="rId6"/>
            <a:stretch>
              <a:fillRect/>
            </a:stretch>
          </p:blipFill>
          <p:spPr>
            <a:xfrm>
              <a:off x="4546508" y="3460160"/>
              <a:ext cx="97792" cy="97478"/>
            </a:xfrm>
            <a:prstGeom prst="rect">
              <a:avLst/>
            </a:prstGeom>
          </p:spPr>
        </p:pic>
        <p:pic>
          <p:nvPicPr>
            <p:cNvPr id="20" name="图片 18"/>
            <p:cNvPicPr>
              <a:picLocks noChangeAspect="1"/>
            </p:cNvPicPr>
            <p:nvPr/>
          </p:nvPicPr>
          <p:blipFill>
            <a:blip r:embed="rId6"/>
            <a:stretch>
              <a:fillRect/>
            </a:stretch>
          </p:blipFill>
          <p:spPr>
            <a:xfrm>
              <a:off x="4497612" y="4628267"/>
              <a:ext cx="97792" cy="97478"/>
            </a:xfrm>
            <a:prstGeom prst="rect">
              <a:avLst/>
            </a:prstGeom>
          </p:spPr>
        </p:pic>
        <p:pic>
          <p:nvPicPr>
            <p:cNvPr id="21" name="图片 19"/>
            <p:cNvPicPr>
              <a:picLocks noChangeAspect="1"/>
            </p:cNvPicPr>
            <p:nvPr/>
          </p:nvPicPr>
          <p:blipFill>
            <a:blip r:embed="rId6"/>
            <a:stretch>
              <a:fillRect/>
            </a:stretch>
          </p:blipFill>
          <p:spPr>
            <a:xfrm>
              <a:off x="5238875" y="4034332"/>
              <a:ext cx="97792" cy="97478"/>
            </a:xfrm>
            <a:prstGeom prst="rect">
              <a:avLst/>
            </a:prstGeom>
          </p:spPr>
        </p:pic>
        <p:pic>
          <p:nvPicPr>
            <p:cNvPr id="22" name="图片 20"/>
            <p:cNvPicPr>
              <a:picLocks noChangeAspect="1"/>
            </p:cNvPicPr>
            <p:nvPr/>
          </p:nvPicPr>
          <p:blipFill>
            <a:blip r:embed="rId6"/>
            <a:stretch>
              <a:fillRect/>
            </a:stretch>
          </p:blipFill>
          <p:spPr>
            <a:xfrm>
              <a:off x="3763618" y="4041307"/>
              <a:ext cx="97792" cy="97478"/>
            </a:xfrm>
            <a:prstGeom prst="rect">
              <a:avLst/>
            </a:prstGeom>
          </p:spPr>
        </p:pic>
      </p:grpSp>
      <p:cxnSp>
        <p:nvCxnSpPr>
          <p:cNvPr id="8" name="Elbow Connector 7"/>
          <p:cNvCxnSpPr/>
          <p:nvPr/>
        </p:nvCxnSpPr>
        <p:spPr>
          <a:xfrm rot="10800000" flipV="1">
            <a:off x="6277563" y="5906081"/>
            <a:ext cx="844593" cy="391485"/>
          </a:xfrm>
          <a:prstGeom prst="bentConnector3">
            <a:avLst>
              <a:gd name="adj1" fmla="val -6651"/>
            </a:avLst>
          </a:prstGeom>
          <a:ln w="1047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22156" y="3162891"/>
            <a:ext cx="0" cy="579179"/>
          </a:xfrm>
          <a:prstGeom prst="straightConnector1">
            <a:avLst/>
          </a:prstGeom>
          <a:ln w="1047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433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162842" y="1506818"/>
            <a:ext cx="2460224" cy="2005651"/>
          </a:xfrm>
          <a:prstGeom prst="rect">
            <a:avLst/>
          </a:prstGeom>
        </p:spPr>
      </p:pic>
      <p:sp>
        <p:nvSpPr>
          <p:cNvPr id="2" name="标题 1"/>
          <p:cNvSpPr>
            <a:spLocks noGrp="1"/>
          </p:cNvSpPr>
          <p:nvPr>
            <p:ph type="title"/>
          </p:nvPr>
        </p:nvSpPr>
        <p:spPr/>
        <p:txBody>
          <a:bodyPr/>
          <a:lstStyle/>
          <a:p>
            <a:r>
              <a:rPr lang="zh-CN" altLang="en-US" dirty="0"/>
              <a:t>透视规范化</a:t>
            </a:r>
          </a:p>
        </p:txBody>
      </p:sp>
      <p:sp>
        <p:nvSpPr>
          <p:cNvPr id="3" name="内容占位符 2"/>
          <p:cNvSpPr>
            <a:spLocks noGrp="1"/>
          </p:cNvSpPr>
          <p:nvPr>
            <p:ph idx="1"/>
          </p:nvPr>
        </p:nvSpPr>
        <p:spPr/>
        <p:txBody>
          <a:bodyPr/>
          <a:lstStyle/>
          <a:p>
            <a:r>
              <a:rPr lang="zh-CN" altLang="en-US" dirty="0"/>
              <a:t>导出透视规范化矩阵：</a:t>
            </a:r>
            <a:endParaRPr lang="en-US" altLang="zh-CN" sz="12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46</a:t>
            </a:fld>
            <a:endParaRPr lang="zh-CN" altLang="en-US"/>
          </a:p>
        </p:txBody>
      </p:sp>
      <p:pic>
        <p:nvPicPr>
          <p:cNvPr id="10" name="图片 9"/>
          <p:cNvPicPr>
            <a:picLocks noChangeAspect="1"/>
          </p:cNvPicPr>
          <p:nvPr/>
        </p:nvPicPr>
        <p:blipFill>
          <a:blip r:embed="rId3"/>
          <a:stretch>
            <a:fillRect/>
          </a:stretch>
        </p:blipFill>
        <p:spPr>
          <a:xfrm>
            <a:off x="5848548" y="3846920"/>
            <a:ext cx="1774518" cy="1027317"/>
          </a:xfrm>
          <a:prstGeom prst="rect">
            <a:avLst/>
          </a:prstGeom>
        </p:spPr>
      </p:pic>
      <p:pic>
        <p:nvPicPr>
          <p:cNvPr id="11" name="图片 10"/>
          <p:cNvPicPr>
            <a:picLocks noChangeAspect="1"/>
          </p:cNvPicPr>
          <p:nvPr/>
        </p:nvPicPr>
        <p:blipFill>
          <a:blip r:embed="rId4"/>
          <a:stretch>
            <a:fillRect/>
          </a:stretch>
        </p:blipFill>
        <p:spPr>
          <a:xfrm>
            <a:off x="7851086" y="3705239"/>
            <a:ext cx="1174463" cy="1284131"/>
          </a:xfrm>
          <a:prstGeom prst="rect">
            <a:avLst/>
          </a:prstGeom>
        </p:spPr>
      </p:pic>
      <p:grpSp>
        <p:nvGrpSpPr>
          <p:cNvPr id="23" name="组合 22"/>
          <p:cNvGrpSpPr/>
          <p:nvPr/>
        </p:nvGrpSpPr>
        <p:grpSpPr>
          <a:xfrm>
            <a:off x="1048327" y="5290348"/>
            <a:ext cx="1982621" cy="1394346"/>
            <a:chOff x="1492905" y="4961378"/>
            <a:chExt cx="1982621" cy="1394346"/>
          </a:xfrm>
        </p:grpSpPr>
        <p:pic>
          <p:nvPicPr>
            <p:cNvPr id="12" name="图片 11"/>
            <p:cNvPicPr>
              <a:picLocks noChangeAspect="1"/>
            </p:cNvPicPr>
            <p:nvPr/>
          </p:nvPicPr>
          <p:blipFill>
            <a:blip r:embed="rId5"/>
            <a:stretch>
              <a:fillRect/>
            </a:stretch>
          </p:blipFill>
          <p:spPr>
            <a:xfrm>
              <a:off x="1492905" y="4961378"/>
              <a:ext cx="1982621" cy="676800"/>
            </a:xfrm>
            <a:prstGeom prst="rect">
              <a:avLst/>
            </a:prstGeom>
          </p:spPr>
        </p:pic>
        <p:pic>
          <p:nvPicPr>
            <p:cNvPr id="13" name="图片 12"/>
            <p:cNvPicPr>
              <a:picLocks noChangeAspect="1"/>
            </p:cNvPicPr>
            <p:nvPr/>
          </p:nvPicPr>
          <p:blipFill>
            <a:blip r:embed="rId6"/>
            <a:stretch>
              <a:fillRect/>
            </a:stretch>
          </p:blipFill>
          <p:spPr>
            <a:xfrm>
              <a:off x="1492905" y="5680686"/>
              <a:ext cx="1962087" cy="675038"/>
            </a:xfrm>
            <a:prstGeom prst="rect">
              <a:avLst/>
            </a:prstGeom>
          </p:spPr>
        </p:pic>
      </p:grpSp>
      <p:grpSp>
        <p:nvGrpSpPr>
          <p:cNvPr id="22" name="组合 21"/>
          <p:cNvGrpSpPr/>
          <p:nvPr/>
        </p:nvGrpSpPr>
        <p:grpSpPr>
          <a:xfrm>
            <a:off x="825098" y="3599722"/>
            <a:ext cx="4774477" cy="1429743"/>
            <a:chOff x="565288" y="3342928"/>
            <a:chExt cx="4950338" cy="1482406"/>
          </a:xfrm>
        </p:grpSpPr>
        <p:pic>
          <p:nvPicPr>
            <p:cNvPr id="7" name="图片 6"/>
            <p:cNvPicPr>
              <a:picLocks noChangeAspect="1"/>
            </p:cNvPicPr>
            <p:nvPr/>
          </p:nvPicPr>
          <p:blipFill>
            <a:blip r:embed="rId7"/>
            <a:stretch>
              <a:fillRect/>
            </a:stretch>
          </p:blipFill>
          <p:spPr>
            <a:xfrm>
              <a:off x="565288" y="3342928"/>
              <a:ext cx="4950338" cy="1482406"/>
            </a:xfrm>
            <a:prstGeom prst="rect">
              <a:avLst/>
            </a:prstGeom>
          </p:spPr>
        </p:pic>
        <p:pic>
          <p:nvPicPr>
            <p:cNvPr id="18" name="图片 17"/>
            <p:cNvPicPr>
              <a:picLocks noChangeAspect="1"/>
            </p:cNvPicPr>
            <p:nvPr/>
          </p:nvPicPr>
          <p:blipFill>
            <a:blip r:embed="rId8"/>
            <a:stretch>
              <a:fillRect/>
            </a:stretch>
          </p:blipFill>
          <p:spPr>
            <a:xfrm>
              <a:off x="4546508" y="3460160"/>
              <a:ext cx="97792" cy="97478"/>
            </a:xfrm>
            <a:prstGeom prst="rect">
              <a:avLst/>
            </a:prstGeom>
          </p:spPr>
        </p:pic>
        <p:pic>
          <p:nvPicPr>
            <p:cNvPr id="19" name="图片 18"/>
            <p:cNvPicPr>
              <a:picLocks noChangeAspect="1"/>
            </p:cNvPicPr>
            <p:nvPr/>
          </p:nvPicPr>
          <p:blipFill>
            <a:blip r:embed="rId8"/>
            <a:stretch>
              <a:fillRect/>
            </a:stretch>
          </p:blipFill>
          <p:spPr>
            <a:xfrm>
              <a:off x="4497612" y="4628267"/>
              <a:ext cx="97792" cy="97478"/>
            </a:xfrm>
            <a:prstGeom prst="rect">
              <a:avLst/>
            </a:prstGeom>
          </p:spPr>
        </p:pic>
        <p:pic>
          <p:nvPicPr>
            <p:cNvPr id="20" name="图片 19"/>
            <p:cNvPicPr>
              <a:picLocks noChangeAspect="1"/>
            </p:cNvPicPr>
            <p:nvPr/>
          </p:nvPicPr>
          <p:blipFill>
            <a:blip r:embed="rId8"/>
            <a:stretch>
              <a:fillRect/>
            </a:stretch>
          </p:blipFill>
          <p:spPr>
            <a:xfrm>
              <a:off x="5238875" y="4034332"/>
              <a:ext cx="97792" cy="97478"/>
            </a:xfrm>
            <a:prstGeom prst="rect">
              <a:avLst/>
            </a:prstGeom>
          </p:spPr>
        </p:pic>
        <p:pic>
          <p:nvPicPr>
            <p:cNvPr id="21" name="图片 20"/>
            <p:cNvPicPr>
              <a:picLocks noChangeAspect="1"/>
            </p:cNvPicPr>
            <p:nvPr/>
          </p:nvPicPr>
          <p:blipFill>
            <a:blip r:embed="rId8"/>
            <a:stretch>
              <a:fillRect/>
            </a:stretch>
          </p:blipFill>
          <p:spPr>
            <a:xfrm>
              <a:off x="3763618" y="4041307"/>
              <a:ext cx="97792" cy="97478"/>
            </a:xfrm>
            <a:prstGeom prst="rect">
              <a:avLst/>
            </a:prstGeom>
          </p:spPr>
        </p:pic>
      </p:grpSp>
      <p:sp>
        <p:nvSpPr>
          <p:cNvPr id="24" name="Rectangle 23"/>
          <p:cNvSpPr/>
          <p:nvPr/>
        </p:nvSpPr>
        <p:spPr>
          <a:xfrm>
            <a:off x="6966208" y="4398379"/>
            <a:ext cx="568919" cy="23726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72289" y="2622732"/>
                <a:ext cx="95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𝑥</m:t>
                      </m:r>
                      <m:r>
                        <a:rPr lang="en-US" altLang="zh-CN" b="0" i="1" smtClean="0">
                          <a:latin typeface="Cambria Math" charset="0"/>
                        </a:rPr>
                        <m:t>=±</m:t>
                      </m:r>
                      <m:r>
                        <a:rPr lang="en-US" altLang="zh-CN" b="0" i="1" smtClean="0">
                          <a:latin typeface="Cambria Math" charset="0"/>
                          <a:ea typeface="Cambria Math" charset="0"/>
                          <a:cs typeface="Cambria Math" charset="0"/>
                        </a:rPr>
                        <m:t>𝑧</m:t>
                      </m:r>
                    </m:oMath>
                  </m:oMathPara>
                </a14:m>
                <a:endParaRPr lang="en-US" altLang="zh-CN" b="0" dirty="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72289" y="2622732"/>
                <a:ext cx="958659" cy="369332"/>
              </a:xfrm>
              <a:prstGeom prst="rect">
                <a:avLst/>
              </a:prstGeom>
              <a:blipFill rotWithShape="0">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072289" y="2980307"/>
                <a:ext cx="95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𝑦</m:t>
                      </m:r>
                      <m:r>
                        <a:rPr lang="en-US" altLang="zh-CN" b="0" i="1" smtClean="0">
                          <a:latin typeface="Cambria Math" charset="0"/>
                        </a:rPr>
                        <m:t>=±</m:t>
                      </m:r>
                      <m:r>
                        <a:rPr lang="en-US" altLang="zh-CN" b="0" i="1" smtClean="0">
                          <a:latin typeface="Cambria Math" charset="0"/>
                          <a:ea typeface="Cambria Math" charset="0"/>
                          <a:cs typeface="Cambria Math" charset="0"/>
                        </a:rPr>
                        <m:t>𝑧</m:t>
                      </m:r>
                    </m:oMath>
                  </m:oMathPara>
                </a14:m>
                <a:endParaRPr lang="en-US" altLang="zh-CN" b="0" dirty="0">
                  <a:ea typeface="Cambria Math" charset="0"/>
                  <a:cs typeface="Cambria Math"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072289" y="2980307"/>
                <a:ext cx="958659" cy="369332"/>
              </a:xfrm>
              <a:prstGeom prst="rect">
                <a:avLst/>
              </a:prstGeom>
              <a:blipFill rotWithShape="0">
                <a:blip r:embed="rId11"/>
                <a:stretch>
                  <a:fillRect b="-6667"/>
                </a:stretch>
              </a:blipFill>
            </p:spPr>
            <p:txBody>
              <a:bodyPr/>
              <a:lstStyle/>
              <a:p>
                <a:r>
                  <a:rPr lang="en-US">
                    <a:noFill/>
                  </a:rPr>
                  <a:t> </a:t>
                </a:r>
              </a:p>
            </p:txBody>
          </p:sp>
        </mc:Fallback>
      </mc:AlternateContent>
      <p:sp>
        <p:nvSpPr>
          <p:cNvPr id="9" name="TextBox 8"/>
          <p:cNvSpPr txBox="1"/>
          <p:nvPr/>
        </p:nvSpPr>
        <p:spPr>
          <a:xfrm>
            <a:off x="1318135" y="2988042"/>
            <a:ext cx="184731" cy="338554"/>
          </a:xfrm>
          <a:prstGeom prst="rect">
            <a:avLst/>
          </a:prstGeom>
          <a:noFill/>
        </p:spPr>
        <p:txBody>
          <a:bodyPr wrap="none" rtlCol="0">
            <a:spAutoFit/>
          </a:bodyPr>
          <a:lstStyle/>
          <a:p>
            <a:endParaRPr lang="en-US" sz="1600" dirty="0"/>
          </a:p>
        </p:txBody>
      </p:sp>
      <p:sp>
        <p:nvSpPr>
          <p:cNvPr id="28" name="Left-Right Arrow 27"/>
          <p:cNvSpPr/>
          <p:nvPr/>
        </p:nvSpPr>
        <p:spPr>
          <a:xfrm>
            <a:off x="3306726" y="5539563"/>
            <a:ext cx="322728" cy="1286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12"/>
          <a:stretch>
            <a:fillRect/>
          </a:stretch>
        </p:blipFill>
        <p:spPr>
          <a:xfrm>
            <a:off x="3909807" y="6177590"/>
            <a:ext cx="558800" cy="292100"/>
          </a:xfrm>
          <a:prstGeom prst="rect">
            <a:avLst/>
          </a:prstGeom>
        </p:spPr>
      </p:pic>
      <p:pic>
        <p:nvPicPr>
          <p:cNvPr id="36" name="Picture 35"/>
          <p:cNvPicPr>
            <a:picLocks noChangeAspect="1"/>
          </p:cNvPicPr>
          <p:nvPr/>
        </p:nvPicPr>
        <p:blipFill>
          <a:blip r:embed="rId13"/>
          <a:stretch>
            <a:fillRect/>
          </a:stretch>
        </p:blipFill>
        <p:spPr>
          <a:xfrm>
            <a:off x="3949529" y="5495398"/>
            <a:ext cx="609600" cy="266700"/>
          </a:xfrm>
          <a:prstGeom prst="rect">
            <a:avLst/>
          </a:prstGeom>
        </p:spPr>
      </p:pic>
      <p:sp>
        <p:nvSpPr>
          <p:cNvPr id="37" name="Left-Right Arrow 36"/>
          <p:cNvSpPr/>
          <p:nvPr/>
        </p:nvSpPr>
        <p:spPr>
          <a:xfrm>
            <a:off x="3306606" y="6292047"/>
            <a:ext cx="322728" cy="1286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5192540" y="5773183"/>
            <a:ext cx="350920" cy="472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1022097" y="1919305"/>
                <a:ext cx="3776996" cy="584775"/>
              </a:xfrm>
              <a:prstGeom prst="rect">
                <a:avLst/>
              </a:prstGeom>
              <a:noFill/>
            </p:spPr>
            <p:txBody>
              <a:bodyPr wrap="none" rtlCol="0">
                <a:spAutoFit/>
              </a:bodyPr>
              <a:lstStyle/>
              <a:p>
                <a:r>
                  <a:rPr lang="zh-CN" altLang="en-US" sz="1600" dirty="0"/>
                  <a:t>给定由下面</a:t>
                </a:r>
                <a:r>
                  <a:rPr lang="en-US" altLang="zh-CN" sz="1600" dirty="0"/>
                  <a:t>4</a:t>
                </a:r>
                <a:r>
                  <a:rPr lang="zh-CN" altLang="en-US" sz="1600" dirty="0"/>
                  <a:t>个平面构成的半无穷棱锥：</a:t>
                </a:r>
                <a:endParaRPr lang="en-US" altLang="zh-CN" sz="1600" dirty="0"/>
              </a:p>
              <a:p>
                <a:r>
                  <a:rPr lang="zh-CN" altLang="en-US" sz="1600" dirty="0"/>
                  <a:t>（侧面与投影平面夹角 </a:t>
                </a:r>
                <a:r>
                  <a:rPr lang="en-US" altLang="zh-CN" sz="1600" dirty="0"/>
                  <a:t>=</a:t>
                </a:r>
                <a:r>
                  <a:rPr lang="zh-CN" altLang="en-US" sz="1600" dirty="0"/>
                  <a:t> </a:t>
                </a:r>
                <a:r>
                  <a:rPr lang="en-US" altLang="zh-CN" sz="1600" dirty="0"/>
                  <a:t>45</a:t>
                </a:r>
                <a14:m>
                  <m:oMath xmlns:m="http://schemas.openxmlformats.org/officeDocument/2006/math">
                    <m:r>
                      <a:rPr lang="it-IT" altLang="zh-CN" sz="1600" i="1">
                        <a:latin typeface="Cambria Math" charset="0"/>
                        <a:ea typeface="Cambria Math" charset="0"/>
                        <a:cs typeface="Cambria Math" charset="0"/>
                      </a:rPr>
                      <m:t>°</m:t>
                    </m:r>
                    <m:r>
                      <a:rPr lang="zh-CN" altLang="en-US" sz="1600" i="1">
                        <a:latin typeface="Cambria Math" charset="0"/>
                        <a:ea typeface="Cambria Math" charset="0"/>
                        <a:cs typeface="Cambria Math" charset="0"/>
                      </a:rPr>
                      <m:t>）</m:t>
                    </m:r>
                  </m:oMath>
                </a14:m>
                <a:endParaRPr lang="en-US" sz="16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022097" y="1919305"/>
                <a:ext cx="3776996" cy="584775"/>
              </a:xfrm>
              <a:prstGeom prst="rect">
                <a:avLst/>
              </a:prstGeom>
              <a:blipFill rotWithShape="0">
                <a:blip r:embed="rId14"/>
                <a:stretch>
                  <a:fillRect l="-969" t="-5208" b="-13542"/>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50E14459-16A6-5646-A187-73A615056319}"/>
              </a:ext>
            </a:extLst>
          </p:cNvPr>
          <p:cNvSpPr/>
          <p:nvPr/>
        </p:nvSpPr>
        <p:spPr>
          <a:xfrm>
            <a:off x="6010563" y="5322470"/>
            <a:ext cx="2158582" cy="138576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AED35A5-2F18-034B-A1F7-1A747AD17691}"/>
                  </a:ext>
                </a:extLst>
              </p:cNvPr>
              <p:cNvSpPr txBox="1"/>
              <p:nvPr/>
            </p:nvSpPr>
            <p:spPr>
              <a:xfrm>
                <a:off x="6042579" y="6063656"/>
                <a:ext cx="2046008"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r>
                            <a:rPr lang="zh-CN" altLang="en-US"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far</m:t>
                          </m:r>
                          <m:r>
                            <a:rPr lang="zh-CN" altLang="en-US"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near</m:t>
                          </m:r>
                        </m:num>
                        <m:den>
                          <m:r>
                            <m:rPr>
                              <m:sty m:val="p"/>
                            </m:rPr>
                            <a:rPr lang="en-US" altLang="zh-CN" b="0" i="0" smtClean="0">
                              <a:latin typeface="Cambria Math" panose="02040503050406030204" pitchFamily="18" charset="0"/>
                              <a:ea typeface="Cambria Math" panose="02040503050406030204" pitchFamily="18" charset="0"/>
                            </a:rPr>
                            <m:t>far</m:t>
                          </m:r>
                          <m:r>
                            <a:rPr lang="zh-CN" altLang="en-US"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r>
                            <m:rPr>
                              <m:sty m:val="p"/>
                            </m:rPr>
                            <a:rPr lang="en-US" altLang="zh-CN" i="0">
                              <a:latin typeface="Cambria Math" panose="02040503050406030204" pitchFamily="18" charset="0"/>
                              <a:ea typeface="Cambria Math" panose="02040503050406030204" pitchFamily="18" charset="0"/>
                            </a:rPr>
                            <m:t>near</m:t>
                          </m:r>
                        </m:den>
                      </m:f>
                    </m:oMath>
                  </m:oMathPara>
                </a14:m>
                <a:endParaRPr lang="en-US" dirty="0"/>
              </a:p>
            </p:txBody>
          </p:sp>
        </mc:Choice>
        <mc:Fallback xmlns="">
          <p:sp>
            <p:nvSpPr>
              <p:cNvPr id="30" name="TextBox 29">
                <a:extLst>
                  <a:ext uri="{FF2B5EF4-FFF2-40B4-BE49-F238E27FC236}">
                    <a16:creationId xmlns:a16="http://schemas.microsoft.com/office/drawing/2014/main" id="{6AED35A5-2F18-034B-A1F7-1A747AD17691}"/>
                  </a:ext>
                </a:extLst>
              </p:cNvPr>
              <p:cNvSpPr txBox="1">
                <a:spLocks noRot="1" noChangeAspect="1" noMove="1" noResize="1" noEditPoints="1" noAdjustHandles="1" noChangeArrowheads="1" noChangeShapeType="1" noTextEdit="1"/>
              </p:cNvSpPr>
              <p:nvPr/>
            </p:nvSpPr>
            <p:spPr>
              <a:xfrm>
                <a:off x="6042579" y="6063656"/>
                <a:ext cx="2046008" cy="526554"/>
              </a:xfrm>
              <a:prstGeom prst="rect">
                <a:avLst/>
              </a:prstGeom>
              <a:blipFill>
                <a:blip r:embed="rId15"/>
                <a:stretch>
                  <a:fillRect l="-3704" r="-617"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28F1D8E-6798-FB4B-BB69-2F3143142F15}"/>
                  </a:ext>
                </a:extLst>
              </p:cNvPr>
              <p:cNvSpPr/>
              <p:nvPr/>
            </p:nvSpPr>
            <p:spPr>
              <a:xfrm>
                <a:off x="6001525" y="5351168"/>
                <a:ext cx="1987275" cy="61888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m:rPr>
                              <m:sty m:val="p"/>
                            </m:rPr>
                            <a:rPr lang="en-US" altLang="zh-CN" i="0">
                              <a:latin typeface="Cambria Math" panose="02040503050406030204" pitchFamily="18" charset="0"/>
                              <a:ea typeface="Cambria Math" panose="02040503050406030204" pitchFamily="18" charset="0"/>
                            </a:rPr>
                            <m:t>far</m:t>
                          </m:r>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near</m:t>
                          </m:r>
                        </m:num>
                        <m:den>
                          <m:r>
                            <m:rPr>
                              <m:sty m:val="p"/>
                            </m:rPr>
                            <a:rPr lang="en-US" altLang="zh-CN" i="1">
                              <a:latin typeface="Cambria Math" panose="02040503050406030204" pitchFamily="18" charset="0"/>
                              <a:ea typeface="Cambria Math" panose="02040503050406030204" pitchFamily="18" charset="0"/>
                            </a:rPr>
                            <m:t>far</m:t>
                          </m:r>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near</m:t>
                          </m:r>
                        </m:den>
                      </m:f>
                    </m:oMath>
                  </m:oMathPara>
                </a14:m>
                <a:endParaRPr lang="en-US" dirty="0"/>
              </a:p>
            </p:txBody>
          </p:sp>
        </mc:Choice>
        <mc:Fallback xmlns="">
          <p:sp>
            <p:nvSpPr>
              <p:cNvPr id="31" name="Rectangle 30">
                <a:extLst>
                  <a:ext uri="{FF2B5EF4-FFF2-40B4-BE49-F238E27FC236}">
                    <a16:creationId xmlns:a16="http://schemas.microsoft.com/office/drawing/2014/main" id="{228F1D8E-6798-FB4B-BB69-2F3143142F15}"/>
                  </a:ext>
                </a:extLst>
              </p:cNvPr>
              <p:cNvSpPr>
                <a:spLocks noRot="1" noChangeAspect="1" noMove="1" noResize="1" noEditPoints="1" noAdjustHandles="1" noChangeArrowheads="1" noChangeShapeType="1" noTextEdit="1"/>
              </p:cNvSpPr>
              <p:nvPr/>
            </p:nvSpPr>
            <p:spPr>
              <a:xfrm>
                <a:off x="6001525" y="5351168"/>
                <a:ext cx="1987275" cy="618887"/>
              </a:xfrm>
              <a:prstGeom prst="rect">
                <a:avLst/>
              </a:prstGeom>
              <a:blipFill>
                <a:blip r:embed="rId16"/>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184602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透视投影矩阵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dirty="0"/>
                  <a:t>视见体函数的矩阵</a:t>
                </a:r>
                <a:r>
                  <a:rPr lang="en-US" altLang="zh-CN" dirty="0"/>
                  <a:t>?</a:t>
                </a:r>
              </a:p>
              <a:p>
                <a:pPr lvl="1">
                  <a:buClr>
                    <a:schemeClr val="tx1"/>
                  </a:buClr>
                </a:pPr>
                <a:r>
                  <a:rPr lang="zh-CN" altLang="en-US" dirty="0">
                    <a:solidFill>
                      <a:srgbClr val="0000FF"/>
                    </a:solidFill>
                  </a:rPr>
                  <a:t>错切变换</a:t>
                </a:r>
                <a:r>
                  <a:rPr lang="zh-CN" altLang="en-US" dirty="0"/>
                  <a:t>：把不对称棱台变成对称</a:t>
                </a:r>
                <a:r>
                  <a:rPr lang="en-US" altLang="zh-CN" dirty="0"/>
                  <a:t>+</a:t>
                </a:r>
                <a:r>
                  <a:rPr lang="zh-CN" altLang="en-US" dirty="0"/>
                  <a:t>对称平面过原点</a:t>
                </a: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缩放变换</a:t>
                </a:r>
                <a:r>
                  <a:rPr lang="zh-CN" altLang="en-US" dirty="0"/>
                  <a:t>：把棱台的侧面变成</a:t>
                </a:r>
                <a14:m>
                  <m:oMath xmlns:m="http://schemas.openxmlformats.org/officeDocument/2006/math">
                    <m:r>
                      <a:rPr lang="en-US" altLang="zh-CN" i="1">
                        <a:latin typeface="Cambria Math" charset="0"/>
                      </a:rPr>
                      <m:t>𝑥</m:t>
                    </m:r>
                    <m:r>
                      <a:rPr lang="en-US" altLang="zh-CN" i="1">
                        <a:latin typeface="Cambria Math" charset="0"/>
                      </a:rPr>
                      <m:t>=±</m:t>
                    </m:r>
                    <m:r>
                      <a:rPr lang="en-US" altLang="zh-CN" i="1">
                        <a:latin typeface="Cambria Math" charset="0"/>
                        <a:ea typeface="Cambria Math" charset="0"/>
                        <a:cs typeface="Cambria Math" charset="0"/>
                      </a:rPr>
                      <m:t>𝑧</m:t>
                    </m:r>
                  </m:oMath>
                </a14:m>
                <a:r>
                  <a:rPr lang="zh-CN" altLang="en-US" dirty="0">
                    <a:ea typeface="Cambria Math" charset="0"/>
                    <a:cs typeface="Cambria Math" charset="0"/>
                  </a:rPr>
                  <a:t>和</a:t>
                </a:r>
                <a14:m>
                  <m:oMath xmlns:m="http://schemas.openxmlformats.org/officeDocument/2006/math">
                    <m:r>
                      <a:rPr lang="en-US" altLang="zh-CN" b="0" i="1" dirty="0" smtClean="0">
                        <a:latin typeface="Cambria Math" charset="0"/>
                        <a:ea typeface="Cambria Math" charset="0"/>
                        <a:cs typeface="Cambria Math" charset="0"/>
                      </a:rPr>
                      <m:t>𝑦</m:t>
                    </m:r>
                    <m:r>
                      <a:rPr lang="en-US" altLang="zh-CN" i="1">
                        <a:latin typeface="Cambria Math" charset="0"/>
                      </a:rPr>
                      <m:t>=±</m:t>
                    </m:r>
                    <m:r>
                      <a:rPr lang="en-US" altLang="zh-CN" i="1">
                        <a:latin typeface="Cambria Math" charset="0"/>
                        <a:ea typeface="Cambria Math" charset="0"/>
                        <a:cs typeface="Cambria Math" charset="0"/>
                      </a:rPr>
                      <m:t>𝑧</m:t>
                    </m:r>
                  </m:oMath>
                </a14:m>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透视规范化变换</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18" t="-23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47</a:t>
            </a:fld>
            <a:endParaRPr lang="zh-CN" altLang="en-US"/>
          </a:p>
        </p:txBody>
      </p:sp>
      <p:pic>
        <p:nvPicPr>
          <p:cNvPr id="15" name="图片 14"/>
          <p:cNvPicPr>
            <a:picLocks noChangeAspect="1"/>
          </p:cNvPicPr>
          <p:nvPr/>
        </p:nvPicPr>
        <p:blipFill>
          <a:blip r:embed="rId3"/>
          <a:stretch>
            <a:fillRect/>
          </a:stretch>
        </p:blipFill>
        <p:spPr>
          <a:xfrm>
            <a:off x="1378547" y="2144635"/>
            <a:ext cx="5439846" cy="580969"/>
          </a:xfrm>
          <a:prstGeom prst="rect">
            <a:avLst/>
          </a:prstGeom>
        </p:spPr>
      </p:pic>
      <p:pic>
        <p:nvPicPr>
          <p:cNvPr id="25" name="图片 24"/>
          <p:cNvPicPr>
            <a:picLocks noChangeAspect="1"/>
          </p:cNvPicPr>
          <p:nvPr/>
        </p:nvPicPr>
        <p:blipFill>
          <a:blip r:embed="rId4"/>
          <a:stretch>
            <a:fillRect/>
          </a:stretch>
        </p:blipFill>
        <p:spPr>
          <a:xfrm>
            <a:off x="1342934" y="3278860"/>
            <a:ext cx="5511073" cy="306737"/>
          </a:xfrm>
          <a:prstGeom prst="rect">
            <a:avLst/>
          </a:prstGeom>
        </p:spPr>
      </p:pic>
      <p:pic>
        <p:nvPicPr>
          <p:cNvPr id="26" name="图片 25"/>
          <p:cNvPicPr>
            <a:picLocks noChangeAspect="1"/>
          </p:cNvPicPr>
          <p:nvPr/>
        </p:nvPicPr>
        <p:blipFill>
          <a:blip r:embed="rId5"/>
          <a:stretch>
            <a:fillRect/>
          </a:stretch>
        </p:blipFill>
        <p:spPr>
          <a:xfrm>
            <a:off x="1378547" y="4440070"/>
            <a:ext cx="2137283" cy="1226457"/>
          </a:xfrm>
          <a:prstGeom prst="rect">
            <a:avLst/>
          </a:prstGeom>
        </p:spPr>
      </p:pic>
      <p:pic>
        <p:nvPicPr>
          <p:cNvPr id="27" name="图片 26"/>
          <p:cNvPicPr>
            <a:picLocks noChangeAspect="1"/>
          </p:cNvPicPr>
          <p:nvPr/>
        </p:nvPicPr>
        <p:blipFill>
          <a:blip r:embed="rId6"/>
          <a:stretch>
            <a:fillRect/>
          </a:stretch>
        </p:blipFill>
        <p:spPr>
          <a:xfrm>
            <a:off x="4044963" y="4281148"/>
            <a:ext cx="5095442" cy="1417313"/>
          </a:xfrm>
          <a:prstGeom prst="rect">
            <a:avLst/>
          </a:prstGeom>
        </p:spPr>
      </p:pic>
      <p:sp>
        <p:nvSpPr>
          <p:cNvPr id="6" name="Right Arrow 5"/>
          <p:cNvSpPr/>
          <p:nvPr/>
        </p:nvSpPr>
        <p:spPr>
          <a:xfrm>
            <a:off x="3646406" y="4866148"/>
            <a:ext cx="296272" cy="247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79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透视函数矩阵</a:t>
            </a:r>
          </a:p>
        </p:txBody>
      </p:sp>
      <p:sp>
        <p:nvSpPr>
          <p:cNvPr id="3" name="内容占位符 2"/>
          <p:cNvSpPr>
            <a:spLocks noGrp="1"/>
          </p:cNvSpPr>
          <p:nvPr>
            <p:ph idx="1"/>
          </p:nvPr>
        </p:nvSpPr>
        <p:spPr/>
        <p:txBody>
          <a:bodyPr>
            <a:normAutofit/>
          </a:bodyPr>
          <a:lstStyle/>
          <a:p>
            <a:pPr>
              <a:buClr>
                <a:srgbClr val="94003F"/>
              </a:buClr>
            </a:pPr>
            <a:r>
              <a:rPr lang="zh-CN" altLang="en-US" dirty="0"/>
              <a:t>透视函数的矩阵</a:t>
            </a:r>
            <a:r>
              <a:rPr lang="en-US" altLang="zh-CN" dirty="0"/>
              <a:t>?</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48</a:t>
            </a:fld>
            <a:endParaRPr lang="zh-CN" altLang="en-US"/>
          </a:p>
        </p:txBody>
      </p:sp>
      <p:sp>
        <p:nvSpPr>
          <p:cNvPr id="10" name="矩形 6"/>
          <p:cNvSpPr/>
          <p:nvPr/>
        </p:nvSpPr>
        <p:spPr>
          <a:xfrm>
            <a:off x="1073094" y="2081684"/>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5" name="Right Arrow 4"/>
          <p:cNvSpPr/>
          <p:nvPr/>
        </p:nvSpPr>
        <p:spPr>
          <a:xfrm>
            <a:off x="5380074" y="2509284"/>
            <a:ext cx="180754" cy="276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890438" y="2046333"/>
            <a:ext cx="1274003" cy="369332"/>
          </a:xfrm>
          <a:prstGeom prst="rect">
            <a:avLst/>
          </a:prstGeom>
          <a:noFill/>
        </p:spPr>
        <p:txBody>
          <a:bodyPr wrap="none" rtlCol="0">
            <a:spAutoFit/>
          </a:bodyPr>
          <a:lstStyle/>
          <a:p>
            <a:r>
              <a:rPr lang="en-US" altLang="zh-CN" dirty="0"/>
              <a:t>left</a:t>
            </a:r>
            <a:r>
              <a:rPr lang="zh-CN" altLang="en-US" dirty="0"/>
              <a:t> </a:t>
            </a:r>
            <a:r>
              <a:rPr lang="en-US" altLang="zh-CN" dirty="0"/>
              <a:t>=</a:t>
            </a:r>
            <a:r>
              <a:rPr lang="zh-CN" altLang="en-US" dirty="0"/>
              <a:t> </a:t>
            </a:r>
            <a:r>
              <a:rPr lang="en-US" altLang="zh-CN" dirty="0"/>
              <a:t>-right</a:t>
            </a:r>
            <a:endParaRPr lang="en-US" dirty="0"/>
          </a:p>
        </p:txBody>
      </p:sp>
      <p:sp>
        <p:nvSpPr>
          <p:cNvPr id="13" name="TextBox 12"/>
          <p:cNvSpPr txBox="1"/>
          <p:nvPr/>
        </p:nvSpPr>
        <p:spPr>
          <a:xfrm>
            <a:off x="7303673" y="2046333"/>
            <a:ext cx="1496628" cy="369332"/>
          </a:xfrm>
          <a:prstGeom prst="rect">
            <a:avLst/>
          </a:prstGeom>
          <a:noFill/>
        </p:spPr>
        <p:txBody>
          <a:bodyPr wrap="none" rtlCol="0">
            <a:spAutoFit/>
          </a:bodyPr>
          <a:lstStyle/>
          <a:p>
            <a:r>
              <a:rPr lang="en-US" altLang="zh-CN" dirty="0"/>
              <a:t>bottom</a:t>
            </a:r>
            <a:r>
              <a:rPr lang="zh-CN" altLang="en-US" dirty="0"/>
              <a:t> </a:t>
            </a:r>
            <a:r>
              <a:rPr lang="en-US" altLang="zh-CN" dirty="0"/>
              <a:t>=</a:t>
            </a:r>
            <a:r>
              <a:rPr lang="zh-CN" altLang="en-US" dirty="0"/>
              <a:t> </a:t>
            </a:r>
            <a:r>
              <a:rPr lang="en-US" altLang="zh-CN" dirty="0"/>
              <a:t>-top</a:t>
            </a:r>
            <a:endParaRPr lang="en-US" dirty="0"/>
          </a:p>
        </p:txBody>
      </p:sp>
      <p:sp>
        <p:nvSpPr>
          <p:cNvPr id="8" name="TextBox 7"/>
          <p:cNvSpPr txBox="1"/>
          <p:nvPr/>
        </p:nvSpPr>
        <p:spPr>
          <a:xfrm>
            <a:off x="5890438" y="2504852"/>
            <a:ext cx="2111925" cy="369332"/>
          </a:xfrm>
          <a:prstGeom prst="rect">
            <a:avLst/>
          </a:prstGeom>
          <a:noFill/>
        </p:spPr>
        <p:txBody>
          <a:bodyPr wrap="none" rtlCol="0">
            <a:spAutoFit/>
          </a:bodyPr>
          <a:lstStyle/>
          <a:p>
            <a:r>
              <a:rPr lang="en-US" altLang="zh-CN" dirty="0"/>
              <a:t>top</a:t>
            </a:r>
            <a:r>
              <a:rPr lang="zh-CN" altLang="en-US" dirty="0"/>
              <a:t> </a:t>
            </a:r>
            <a:r>
              <a:rPr lang="en-US" altLang="zh-CN" dirty="0"/>
              <a:t>=</a:t>
            </a:r>
            <a:r>
              <a:rPr lang="zh-CN" altLang="en-US" dirty="0"/>
              <a:t> </a:t>
            </a:r>
            <a:r>
              <a:rPr lang="en-US" altLang="zh-CN" dirty="0"/>
              <a:t>near</a:t>
            </a:r>
            <a:r>
              <a:rPr lang="zh-CN" altLang="en-US" dirty="0"/>
              <a:t>*</a:t>
            </a:r>
            <a:r>
              <a:rPr lang="en-US" altLang="zh-CN" dirty="0"/>
              <a:t>tan(</a:t>
            </a:r>
            <a:r>
              <a:rPr lang="en-US" altLang="zh-CN" dirty="0" err="1"/>
              <a:t>fovy</a:t>
            </a:r>
            <a:r>
              <a:rPr lang="en-US" altLang="zh-CN" dirty="0"/>
              <a:t>)</a:t>
            </a:r>
          </a:p>
        </p:txBody>
      </p:sp>
      <p:sp>
        <p:nvSpPr>
          <p:cNvPr id="9" name="Rectangle 8"/>
          <p:cNvSpPr/>
          <p:nvPr/>
        </p:nvSpPr>
        <p:spPr>
          <a:xfrm>
            <a:off x="5897234" y="2913267"/>
            <a:ext cx="1890967" cy="369332"/>
          </a:xfrm>
          <a:prstGeom prst="rect">
            <a:avLst/>
          </a:prstGeom>
        </p:spPr>
        <p:txBody>
          <a:bodyPr wrap="none">
            <a:spAutoFit/>
          </a:bodyPr>
          <a:lstStyle/>
          <a:p>
            <a:r>
              <a:rPr lang="en-US" altLang="zh-CN"/>
              <a:t>right</a:t>
            </a:r>
            <a:r>
              <a:rPr lang="zh-CN" altLang="en-US" dirty="0"/>
              <a:t> </a:t>
            </a:r>
            <a:r>
              <a:rPr lang="en-US" altLang="zh-CN" dirty="0"/>
              <a:t>=</a:t>
            </a:r>
            <a:r>
              <a:rPr lang="zh-CN" altLang="en-US" dirty="0"/>
              <a:t> </a:t>
            </a:r>
            <a:r>
              <a:rPr lang="en-US" altLang="zh-CN" dirty="0"/>
              <a:t>top</a:t>
            </a:r>
            <a:r>
              <a:rPr lang="zh-CN" altLang="en-US" dirty="0"/>
              <a:t>*</a:t>
            </a:r>
            <a:r>
              <a:rPr lang="en-US" altLang="zh-CN" dirty="0"/>
              <a:t>aspect</a:t>
            </a:r>
            <a:endParaRPr lang="en-US" dirty="0"/>
          </a:p>
        </p:txBody>
      </p:sp>
      <p:pic>
        <p:nvPicPr>
          <p:cNvPr id="16" name="图片 26"/>
          <p:cNvPicPr>
            <a:picLocks noChangeAspect="1"/>
          </p:cNvPicPr>
          <p:nvPr/>
        </p:nvPicPr>
        <p:blipFill rotWithShape="1">
          <a:blip r:embed="rId2"/>
          <a:srcRect l="19946"/>
          <a:stretch/>
        </p:blipFill>
        <p:spPr>
          <a:xfrm>
            <a:off x="874741" y="4062205"/>
            <a:ext cx="4079067" cy="1417313"/>
          </a:xfrm>
          <a:prstGeom prst="rect">
            <a:avLst/>
          </a:prstGeom>
        </p:spPr>
      </p:pic>
      <p:sp>
        <p:nvSpPr>
          <p:cNvPr id="11" name="Right Arrow 10"/>
          <p:cNvSpPr/>
          <p:nvPr/>
        </p:nvSpPr>
        <p:spPr>
          <a:xfrm>
            <a:off x="5231797" y="4514025"/>
            <a:ext cx="164805"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a:srcRect l="8827"/>
          <a:stretch/>
        </p:blipFill>
        <p:spPr>
          <a:xfrm>
            <a:off x="5746859" y="3974137"/>
            <a:ext cx="2835164" cy="1505381"/>
          </a:xfrm>
          <a:prstGeom prst="rect">
            <a:avLst/>
          </a:prstGeom>
        </p:spPr>
      </p:pic>
    </p:spTree>
    <p:extLst>
      <p:ext uri="{BB962C8B-B14F-4D97-AF65-F5344CB8AC3E}">
        <p14:creationId xmlns:p14="http://schemas.microsoft.com/office/powerpoint/2010/main" val="862761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49</a:t>
            </a:fld>
            <a:endParaRPr lang="zh-CN" altLang="en-US"/>
          </a:p>
        </p:txBody>
      </p:sp>
      <p:sp>
        <p:nvSpPr>
          <p:cNvPr id="8" name="文本框 7"/>
          <p:cNvSpPr txBox="1"/>
          <p:nvPr/>
        </p:nvSpPr>
        <p:spPr>
          <a:xfrm>
            <a:off x="3678001" y="3364107"/>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明暗绘制</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747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6" name="TextBox 5"/>
          <p:cNvSpPr txBox="1"/>
          <p:nvPr/>
        </p:nvSpPr>
        <p:spPr>
          <a:xfrm>
            <a:off x="1713366"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vshader.glsl</a:t>
            </a:r>
            <a:endParaRPr lang="en-US" dirty="0"/>
          </a:p>
        </p:txBody>
      </p:sp>
      <p:sp>
        <p:nvSpPr>
          <p:cNvPr id="13" name="TextBox 12"/>
          <p:cNvSpPr txBox="1"/>
          <p:nvPr/>
        </p:nvSpPr>
        <p:spPr>
          <a:xfrm>
            <a:off x="6408122"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err="1"/>
              <a:t>fshader.glsl</a:t>
            </a:r>
            <a:endParaRPr lang="en-US" dirty="0"/>
          </a:p>
        </p:txBody>
      </p:sp>
      <p:sp>
        <p:nvSpPr>
          <p:cNvPr id="5" name="Rectangle 4"/>
          <p:cNvSpPr/>
          <p:nvPr/>
        </p:nvSpPr>
        <p:spPr>
          <a:xfrm>
            <a:off x="393866" y="2650763"/>
            <a:ext cx="3908067" cy="2308324"/>
          </a:xfrm>
          <a:prstGeom prst="rect">
            <a:avLst/>
          </a:prstGeom>
          <a:solidFill>
            <a:srgbClr val="BDD7EE">
              <a:alpha val="52941"/>
            </a:srgbClr>
          </a:solidFill>
        </p:spPr>
        <p:txBody>
          <a:bodyPr wrap="square">
            <a:spAutoFit/>
          </a:bodyPr>
          <a:lstStyle/>
          <a:p>
            <a:r>
              <a:rPr lang="en-US" dirty="0">
                <a:latin typeface="ZztexMono-Regular"/>
              </a:rPr>
              <a:t>#version 330 core</a:t>
            </a:r>
          </a:p>
          <a:p>
            <a:endParaRPr lang="en-US" dirty="0">
              <a:latin typeface="ZztexMono-Regular"/>
            </a:endParaRPr>
          </a:p>
          <a:p>
            <a:r>
              <a:rPr lang="en-US" dirty="0">
                <a:latin typeface="ZztexMono-Regular"/>
              </a:rPr>
              <a:t>in vec3 </a:t>
            </a:r>
            <a:r>
              <a:rPr lang="en-US" dirty="0" err="1">
                <a:latin typeface="ZztexMono-Regular"/>
              </a:rPr>
              <a:t>vPosition</a:t>
            </a:r>
            <a:r>
              <a:rPr lang="en-US" dirty="0">
                <a:latin typeface="ZztexMono-Regular"/>
              </a:rPr>
              <a:t>;</a:t>
            </a:r>
          </a:p>
          <a:p>
            <a:endParaRPr lang="en-US" dirty="0">
              <a:latin typeface="ZztexMono-Regular"/>
            </a:endParaRPr>
          </a:p>
          <a:p>
            <a:r>
              <a:rPr lang="en-US" dirty="0">
                <a:latin typeface="ZztexMono-Regular"/>
              </a:rPr>
              <a:t>void main()</a:t>
            </a:r>
          </a:p>
          <a:p>
            <a:r>
              <a:rPr lang="en-US" dirty="0">
                <a:latin typeface="ZztexMono-Regular"/>
              </a:rPr>
              <a:t>{    </a:t>
            </a:r>
          </a:p>
          <a:p>
            <a:r>
              <a:rPr lang="zh-CN" altLang="en-US" dirty="0">
                <a:latin typeface="ZztexMono-Regular"/>
              </a:rPr>
              <a:t>        </a:t>
            </a:r>
            <a:r>
              <a:rPr lang="en-US" dirty="0" err="1">
                <a:latin typeface="ZztexMono-Regular"/>
              </a:rPr>
              <a:t>gl_Position</a:t>
            </a:r>
            <a:r>
              <a:rPr lang="en-US" dirty="0">
                <a:latin typeface="ZztexMono-Regular"/>
              </a:rPr>
              <a:t> = vec4(</a:t>
            </a:r>
            <a:r>
              <a:rPr lang="en-US" dirty="0" err="1">
                <a:latin typeface="ZztexMono-Regular"/>
              </a:rPr>
              <a:t>vPosition</a:t>
            </a:r>
            <a:r>
              <a:rPr lang="en-US" dirty="0">
                <a:latin typeface="ZztexMono-Regular"/>
              </a:rPr>
              <a:t>, 1.0);</a:t>
            </a:r>
          </a:p>
          <a:p>
            <a:r>
              <a:rPr lang="en-US" dirty="0">
                <a:latin typeface="ZztexMono-Regular"/>
              </a:rPr>
              <a:t>}</a:t>
            </a:r>
          </a:p>
        </p:txBody>
      </p:sp>
      <p:sp>
        <p:nvSpPr>
          <p:cNvPr id="7" name="Rectangle 6"/>
          <p:cNvSpPr/>
          <p:nvPr/>
        </p:nvSpPr>
        <p:spPr>
          <a:xfrm>
            <a:off x="5171898" y="2650763"/>
            <a:ext cx="3741515" cy="2308324"/>
          </a:xfrm>
          <a:prstGeom prst="rect">
            <a:avLst/>
          </a:prstGeom>
          <a:solidFill>
            <a:srgbClr val="BDD7EE">
              <a:alpha val="52941"/>
            </a:srgbClr>
          </a:solidFill>
        </p:spPr>
        <p:txBody>
          <a:bodyPr wrap="square">
            <a:spAutoFit/>
          </a:bodyPr>
          <a:lstStyle/>
          <a:p>
            <a:r>
              <a:rPr lang="en-US" dirty="0">
                <a:latin typeface="ZztexMono-Regular"/>
              </a:rPr>
              <a:t>#version 330 core</a:t>
            </a:r>
          </a:p>
          <a:p>
            <a:endParaRPr lang="en-US" dirty="0">
              <a:latin typeface="ZztexMono-Regular"/>
            </a:endParaRPr>
          </a:p>
          <a:p>
            <a:r>
              <a:rPr lang="en-US" dirty="0">
                <a:latin typeface="ZztexMono-Regular"/>
              </a:rPr>
              <a:t>out vec4 </a:t>
            </a:r>
            <a:r>
              <a:rPr lang="en-US" dirty="0" err="1">
                <a:latin typeface="ZztexMono-Regular"/>
              </a:rPr>
              <a:t>fColor</a:t>
            </a:r>
            <a:r>
              <a:rPr lang="en-US" dirty="0">
                <a:latin typeface="ZztexMono-Regular"/>
              </a:rPr>
              <a:t>;</a:t>
            </a:r>
          </a:p>
          <a:p>
            <a:endParaRPr lang="en-US" dirty="0">
              <a:latin typeface="ZztexMono-Regular"/>
            </a:endParaRPr>
          </a:p>
          <a:p>
            <a:r>
              <a:rPr lang="en-US" dirty="0">
                <a:latin typeface="ZztexMono-Regular"/>
              </a:rPr>
              <a:t>void main()</a:t>
            </a:r>
          </a:p>
          <a:p>
            <a:r>
              <a:rPr lang="en-US" dirty="0">
                <a:latin typeface="ZztexMono-Regular"/>
              </a:rPr>
              <a:t>{    </a:t>
            </a:r>
          </a:p>
          <a:p>
            <a:r>
              <a:rPr lang="zh-CN" altLang="en-US" dirty="0">
                <a:latin typeface="ZztexMono-Regular"/>
              </a:rPr>
              <a:t>        </a:t>
            </a:r>
            <a:r>
              <a:rPr lang="en-US" dirty="0" err="1">
                <a:latin typeface="ZztexMono-Regular"/>
              </a:rPr>
              <a:t>fColor</a:t>
            </a:r>
            <a:r>
              <a:rPr lang="en-US" dirty="0">
                <a:latin typeface="ZztexMono-Regular"/>
              </a:rPr>
              <a:t> = vec4(1.0, 0.0, 0.0, 1.0);</a:t>
            </a:r>
          </a:p>
          <a:p>
            <a:r>
              <a:rPr lang="en-US" dirty="0">
                <a:latin typeface="ZztexMono-Regular"/>
              </a:rPr>
              <a:t>}</a:t>
            </a:r>
          </a:p>
        </p:txBody>
      </p:sp>
    </p:spTree>
    <p:extLst>
      <p:ext uri="{BB962C8B-B14F-4D97-AF65-F5344CB8AC3E}">
        <p14:creationId xmlns:p14="http://schemas.microsoft.com/office/powerpoint/2010/main" val="1673054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明暗绘制</a:t>
            </a:r>
            <a:endParaRPr lang="en-US" dirty="0"/>
          </a:p>
        </p:txBody>
      </p:sp>
      <p:sp>
        <p:nvSpPr>
          <p:cNvPr id="5" name="Content Placeholder 4"/>
          <p:cNvSpPr>
            <a:spLocks noGrp="1"/>
          </p:cNvSpPr>
          <p:nvPr>
            <p:ph idx="1"/>
          </p:nvPr>
        </p:nvSpPr>
        <p:spPr/>
        <p:txBody>
          <a:bodyPr/>
          <a:lstStyle/>
          <a:p>
            <a:r>
              <a:rPr lang="zh-CN" altLang="en-US" dirty="0"/>
              <a:t>绘制</a:t>
            </a:r>
            <a:endParaRPr lang="en-US" altLang="zh-CN" dirty="0"/>
          </a:p>
          <a:p>
            <a:pPr lvl="1"/>
            <a:r>
              <a:rPr lang="zh-CN" altLang="en-US" dirty="0"/>
              <a:t>几何对象</a:t>
            </a:r>
            <a:endParaRPr lang="en-US" altLang="zh-CN" dirty="0"/>
          </a:p>
          <a:p>
            <a:pPr lvl="1"/>
            <a:r>
              <a:rPr lang="zh-CN" altLang="en-US" dirty="0"/>
              <a:t>观察</a:t>
            </a:r>
            <a:endParaRPr lang="en-US" altLang="zh-CN" dirty="0"/>
          </a:p>
          <a:p>
            <a:pPr lvl="2"/>
            <a:r>
              <a:rPr lang="zh-CN" altLang="en-US" dirty="0"/>
              <a:t>相机位置</a:t>
            </a:r>
            <a:endParaRPr lang="en-US" altLang="zh-CN" dirty="0"/>
          </a:p>
          <a:p>
            <a:pPr lvl="2"/>
            <a:r>
              <a:rPr lang="zh-CN" altLang="en-US" dirty="0"/>
              <a:t>投影方式</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50</a:t>
            </a:fld>
            <a:endParaRPr lang="zh-CN" alt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t="29138" b="23181"/>
          <a:stretch>
            <a:fillRect/>
          </a:stretch>
        </p:blipFill>
        <p:spPr bwMode="auto">
          <a:xfrm>
            <a:off x="3519659" y="1316831"/>
            <a:ext cx="4522162" cy="21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t="27321" b="25000"/>
          <a:stretch>
            <a:fillRect/>
          </a:stretch>
        </p:blipFill>
        <p:spPr bwMode="auto">
          <a:xfrm>
            <a:off x="3519659" y="4157119"/>
            <a:ext cx="4522161" cy="215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sp>
        <p:nvSpPr>
          <p:cNvPr id="8" name="Down Arrow 7"/>
          <p:cNvSpPr/>
          <p:nvPr/>
        </p:nvSpPr>
        <p:spPr>
          <a:xfrm>
            <a:off x="4493330" y="3617761"/>
            <a:ext cx="416242" cy="42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09396" y="3628362"/>
            <a:ext cx="1800493" cy="369332"/>
          </a:xfrm>
          <a:prstGeom prst="rect">
            <a:avLst/>
          </a:prstGeom>
          <a:noFill/>
        </p:spPr>
        <p:txBody>
          <a:bodyPr wrap="none" rtlCol="0">
            <a:spAutoFit/>
          </a:bodyPr>
          <a:lstStyle/>
          <a:p>
            <a:r>
              <a:rPr lang="zh-CN" altLang="en-US" b="1"/>
              <a:t>光照和明暗绘制</a:t>
            </a:r>
            <a:endParaRPr lang="en-US" b="1" dirty="0"/>
          </a:p>
        </p:txBody>
      </p:sp>
      <p:pic>
        <p:nvPicPr>
          <p:cNvPr id="10" name="图片 2" descr="C:\Users\LEO\AppData\Local\Microsoft\Windows\INetCache\Content.Word\QQ截图2016082416170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973" y="3708336"/>
            <a:ext cx="2535630" cy="2648014"/>
          </a:xfrm>
          <a:prstGeom prst="rect">
            <a:avLst/>
          </a:prstGeom>
          <a:noFill/>
          <a:ln>
            <a:noFill/>
          </a:ln>
        </p:spPr>
      </p:pic>
    </p:spTree>
    <p:extLst>
      <p:ext uri="{BB962C8B-B14F-4D97-AF65-F5344CB8AC3E}">
        <p14:creationId xmlns:p14="http://schemas.microsoft.com/office/powerpoint/2010/main" val="83746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光线与材质</a:t>
            </a:r>
            <a:endParaRPr lang="en-US" dirty="0"/>
          </a:p>
        </p:txBody>
      </p:sp>
      <p:sp>
        <p:nvSpPr>
          <p:cNvPr id="3" name="Content Placeholder 2"/>
          <p:cNvSpPr>
            <a:spLocks noGrp="1"/>
          </p:cNvSpPr>
          <p:nvPr>
            <p:ph idx="1"/>
          </p:nvPr>
        </p:nvSpPr>
        <p:spPr/>
        <p:txBody>
          <a:bodyPr/>
          <a:lstStyle/>
          <a:p>
            <a:r>
              <a:rPr lang="zh-CN" altLang="en-US" sz="2400" dirty="0"/>
              <a:t>曲面上某一点的颜色取决于</a:t>
            </a:r>
            <a:r>
              <a:rPr lang="zh-CN" altLang="en-US" sz="2400" dirty="0">
                <a:solidFill>
                  <a:srgbClr val="0000FF"/>
                </a:solidFill>
              </a:rPr>
              <a:t>光照与材质之间的多次作用</a:t>
            </a:r>
          </a:p>
          <a:p>
            <a:r>
              <a:rPr lang="zh-CN" altLang="en-US" sz="2400" dirty="0"/>
              <a:t>相互作用的三大分类：</a:t>
            </a:r>
            <a:endParaRPr lang="en-US" altLang="zh-CN" sz="2400" dirty="0"/>
          </a:p>
          <a:p>
            <a:pPr lvl="1"/>
            <a:r>
              <a:rPr lang="zh-CN" altLang="en-US" sz="1800" b="1" dirty="0"/>
              <a:t>镜面反射</a:t>
            </a:r>
            <a:r>
              <a:rPr lang="zh-CN" altLang="en-US" sz="1800" dirty="0"/>
              <a:t>：如镜子</a:t>
            </a:r>
            <a:endParaRPr lang="en-US" altLang="zh-CN" sz="1800" dirty="0"/>
          </a:p>
          <a:p>
            <a:pPr lvl="2"/>
            <a:r>
              <a:rPr lang="zh-CN" altLang="en-US" sz="1800" dirty="0"/>
              <a:t>可能有一部分入射光线被吸收，但是所有反射出去的光线都沿着同一个方向，反射光线的方向服从入射角等于反射角这一规律</a:t>
            </a:r>
            <a:endParaRPr lang="en-US" altLang="zh-CN" sz="1800" dirty="0"/>
          </a:p>
          <a:p>
            <a:pPr lvl="1"/>
            <a:r>
              <a:rPr lang="zh-CN" altLang="en-US" sz="1800" b="1" dirty="0"/>
              <a:t>漫反射</a:t>
            </a:r>
            <a:r>
              <a:rPr lang="zh-CN" altLang="en-US" sz="1800" dirty="0"/>
              <a:t>：如墙面</a:t>
            </a:r>
            <a:endParaRPr lang="en-US" altLang="zh-CN" sz="1800" dirty="0"/>
          </a:p>
          <a:p>
            <a:pPr lvl="2"/>
            <a:r>
              <a:rPr lang="zh-CN" altLang="en-US" sz="1800" dirty="0"/>
              <a:t>向各个方向散射的光线强度都相等</a:t>
            </a:r>
            <a:endParaRPr lang="en-US" altLang="zh-CN" sz="1800" dirty="0"/>
          </a:p>
          <a:p>
            <a:pPr lvl="1"/>
            <a:r>
              <a:rPr lang="zh-CN" altLang="en-US" sz="1800" b="1" dirty="0"/>
              <a:t>折射</a:t>
            </a:r>
            <a:r>
              <a:rPr lang="zh-CN" altLang="en-US" sz="1800" dirty="0"/>
              <a:t>：如玻璃和水</a:t>
            </a:r>
            <a:endParaRPr lang="en-US" altLang="zh-CN" sz="1800" dirty="0"/>
          </a:p>
          <a:p>
            <a:pPr lvl="2"/>
            <a:r>
              <a:rPr lang="zh-CN" altLang="en-US" sz="1800" dirty="0"/>
              <a:t>半透明表面，允许入射光线的一部分进入表面并且从对象的另一个位置再发射出去</a:t>
            </a:r>
            <a:endParaRPr lang="en-US" altLang="zh-CN" sz="18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51</a:t>
            </a:fld>
            <a:endParaRPr lang="zh-CN" altLang="en-US" dirty="0"/>
          </a:p>
        </p:txBody>
      </p:sp>
      <p:pic>
        <p:nvPicPr>
          <p:cNvPr id="5" name="图片 6"/>
          <p:cNvPicPr>
            <a:picLocks noChangeAspect="1"/>
          </p:cNvPicPr>
          <p:nvPr/>
        </p:nvPicPr>
        <p:blipFill>
          <a:blip r:embed="rId2"/>
          <a:stretch>
            <a:fillRect/>
          </a:stretch>
        </p:blipFill>
        <p:spPr>
          <a:xfrm>
            <a:off x="1356866" y="4725566"/>
            <a:ext cx="6242114" cy="1630784"/>
          </a:xfrm>
          <a:prstGeom prst="rect">
            <a:avLst/>
          </a:prstGeom>
        </p:spPr>
      </p:pic>
      <p:sp>
        <p:nvSpPr>
          <p:cNvPr id="6" name="文本框 7"/>
          <p:cNvSpPr txBox="1"/>
          <p:nvPr/>
        </p:nvSpPr>
        <p:spPr>
          <a:xfrm>
            <a:off x="1799271" y="6240503"/>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镜面反射</a:t>
            </a:r>
          </a:p>
        </p:txBody>
      </p:sp>
      <p:sp>
        <p:nvSpPr>
          <p:cNvPr id="7" name="文本框 8"/>
          <p:cNvSpPr txBox="1"/>
          <p:nvPr/>
        </p:nvSpPr>
        <p:spPr>
          <a:xfrm>
            <a:off x="4375960" y="6240503"/>
            <a:ext cx="87716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漫反射</a:t>
            </a:r>
          </a:p>
        </p:txBody>
      </p:sp>
      <p:sp>
        <p:nvSpPr>
          <p:cNvPr id="8" name="文本框 9"/>
          <p:cNvSpPr txBox="1"/>
          <p:nvPr/>
        </p:nvSpPr>
        <p:spPr>
          <a:xfrm>
            <a:off x="6721817" y="6240503"/>
            <a:ext cx="646331"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折射</a:t>
            </a:r>
          </a:p>
        </p:txBody>
      </p:sp>
    </p:spTree>
    <p:extLst>
      <p:ext uri="{BB962C8B-B14F-4D97-AF65-F5344CB8AC3E}">
        <p14:creationId xmlns:p14="http://schemas.microsoft.com/office/powerpoint/2010/main" val="1469609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简单光源模型</a:t>
            </a:r>
            <a:endParaRPr lang="en-US" dirty="0"/>
          </a:p>
        </p:txBody>
      </p:sp>
      <p:sp>
        <p:nvSpPr>
          <p:cNvPr id="3" name="Content Placeholder 2"/>
          <p:cNvSpPr>
            <a:spLocks noGrp="1"/>
          </p:cNvSpPr>
          <p:nvPr>
            <p:ph idx="1"/>
          </p:nvPr>
        </p:nvSpPr>
        <p:spPr/>
        <p:txBody>
          <a:bodyPr/>
          <a:lstStyle/>
          <a:p>
            <a:r>
              <a:rPr lang="zh-CN" altLang="en-US" sz="2400" dirty="0"/>
              <a:t>基本光源：</a:t>
            </a:r>
            <a:endParaRPr lang="en-US" altLang="zh-CN" sz="2400" dirty="0"/>
          </a:p>
          <a:p>
            <a:pPr lvl="1"/>
            <a:r>
              <a:rPr lang="zh-CN" altLang="en-US" sz="1800" dirty="0"/>
              <a:t>环境光：</a:t>
            </a:r>
            <a:r>
              <a:rPr lang="zh-CN" altLang="en-US" sz="1800" dirty="0">
                <a:solidFill>
                  <a:srgbClr val="0000FF"/>
                </a:solidFill>
              </a:rPr>
              <a:t>环境中每个位置的环境光强度完全相同</a:t>
            </a:r>
            <a:endParaRPr lang="en-US" altLang="zh-CN" sz="1800" dirty="0"/>
          </a:p>
          <a:p>
            <a:pPr lvl="1"/>
            <a:r>
              <a:rPr lang="zh-CN" altLang="en-US" sz="1800" dirty="0"/>
              <a:t>点光源：</a:t>
            </a:r>
            <a:r>
              <a:rPr lang="zh-CN" altLang="en-US" sz="1800" dirty="0">
                <a:solidFill>
                  <a:srgbClr val="0000FF"/>
                </a:solidFill>
              </a:rPr>
              <a:t>向各个方向发射的光线的强度相等</a:t>
            </a:r>
            <a:endParaRPr lang="en-US" altLang="zh-CN" sz="1800" dirty="0"/>
          </a:p>
          <a:p>
            <a:pPr lvl="1"/>
            <a:r>
              <a:rPr lang="zh-CN" altLang="en-US" sz="1800" dirty="0"/>
              <a:t>聚光灯：</a:t>
            </a:r>
            <a:r>
              <a:rPr lang="zh-CN" altLang="en-US" sz="1800" dirty="0">
                <a:solidFill>
                  <a:srgbClr val="0000FF"/>
                </a:solidFill>
              </a:rPr>
              <a:t>具有一个比较的窄的照明范围，通常为圆锥形半无穷区域</a:t>
            </a:r>
            <a:endParaRPr lang="zh-CN" altLang="en-US" sz="1400" dirty="0">
              <a:solidFill>
                <a:srgbClr val="0000FF"/>
              </a:solidFill>
            </a:endParaRPr>
          </a:p>
          <a:p>
            <a:pPr lvl="1"/>
            <a:r>
              <a:rPr lang="zh-CN" altLang="en-US" sz="1800" dirty="0"/>
              <a:t>远距离光源：</a:t>
            </a:r>
            <a:r>
              <a:rPr lang="zh-CN" altLang="en-US" sz="1800" dirty="0">
                <a:solidFill>
                  <a:srgbClr val="0000FF"/>
                </a:solidFill>
              </a:rPr>
              <a:t>在无穷远处的光源，光线为平行线</a:t>
            </a:r>
            <a:endParaRPr lang="en-US" altLang="zh-CN" sz="1800" dirty="0">
              <a:solidFill>
                <a:srgbClr val="0000FF"/>
              </a:solidFill>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52</a:t>
            </a:fld>
            <a:endParaRPr lang="zh-CN" altLang="en-US" dirty="0"/>
          </a:p>
        </p:txBody>
      </p:sp>
      <p:pic>
        <p:nvPicPr>
          <p:cNvPr id="5" name="图片 4"/>
          <p:cNvPicPr>
            <a:picLocks noChangeAspect="1"/>
          </p:cNvPicPr>
          <p:nvPr/>
        </p:nvPicPr>
        <p:blipFill>
          <a:blip r:embed="rId2"/>
          <a:stretch>
            <a:fillRect/>
          </a:stretch>
        </p:blipFill>
        <p:spPr>
          <a:xfrm>
            <a:off x="628650" y="4041129"/>
            <a:ext cx="2331923" cy="1371293"/>
          </a:xfrm>
          <a:prstGeom prst="rect">
            <a:avLst/>
          </a:prstGeom>
        </p:spPr>
      </p:pic>
      <p:pic>
        <p:nvPicPr>
          <p:cNvPr id="6" name="图片 4"/>
          <p:cNvPicPr>
            <a:picLocks noChangeAspect="1"/>
          </p:cNvPicPr>
          <p:nvPr/>
        </p:nvPicPr>
        <p:blipFill>
          <a:blip r:embed="rId3"/>
          <a:stretch>
            <a:fillRect/>
          </a:stretch>
        </p:blipFill>
        <p:spPr>
          <a:xfrm>
            <a:off x="3754897" y="3766259"/>
            <a:ext cx="2462114" cy="2286252"/>
          </a:xfrm>
          <a:prstGeom prst="rect">
            <a:avLst/>
          </a:prstGeom>
        </p:spPr>
      </p:pic>
      <p:pic>
        <p:nvPicPr>
          <p:cNvPr id="7" name="图片 4"/>
          <p:cNvPicPr>
            <a:picLocks noChangeAspect="1"/>
          </p:cNvPicPr>
          <p:nvPr/>
        </p:nvPicPr>
        <p:blipFill>
          <a:blip r:embed="rId4"/>
          <a:stretch>
            <a:fillRect/>
          </a:stretch>
        </p:blipFill>
        <p:spPr>
          <a:xfrm>
            <a:off x="6205805" y="3238942"/>
            <a:ext cx="2399583" cy="2336511"/>
          </a:xfrm>
          <a:prstGeom prst="rect">
            <a:avLst/>
          </a:prstGeom>
        </p:spPr>
      </p:pic>
      <p:sp>
        <p:nvSpPr>
          <p:cNvPr id="8" name="Rectangle 7"/>
          <p:cNvSpPr/>
          <p:nvPr/>
        </p:nvSpPr>
        <p:spPr>
          <a:xfrm>
            <a:off x="1356029" y="5683179"/>
            <a:ext cx="877163" cy="369332"/>
          </a:xfrm>
          <a:prstGeom prst="rect">
            <a:avLst/>
          </a:prstGeom>
        </p:spPr>
        <p:txBody>
          <a:bodyPr wrap="none">
            <a:spAutoFit/>
          </a:bodyPr>
          <a:lstStyle/>
          <a:p>
            <a:r>
              <a:rPr lang="zh-CN" altLang="en-US" b="1" dirty="0"/>
              <a:t>点光源</a:t>
            </a:r>
            <a:endParaRPr lang="en-US" altLang="zh-CN" b="1" dirty="0"/>
          </a:p>
        </p:txBody>
      </p:sp>
      <p:sp>
        <p:nvSpPr>
          <p:cNvPr id="9" name="Rectangle 8"/>
          <p:cNvSpPr/>
          <p:nvPr/>
        </p:nvSpPr>
        <p:spPr>
          <a:xfrm>
            <a:off x="4256707" y="5683179"/>
            <a:ext cx="877163" cy="369332"/>
          </a:xfrm>
          <a:prstGeom prst="rect">
            <a:avLst/>
          </a:prstGeom>
        </p:spPr>
        <p:txBody>
          <a:bodyPr wrap="none">
            <a:spAutoFit/>
          </a:bodyPr>
          <a:lstStyle/>
          <a:p>
            <a:r>
              <a:rPr lang="zh-CN" altLang="en-US" b="1" dirty="0"/>
              <a:t>聚光灯</a:t>
            </a:r>
            <a:endParaRPr lang="en-US" altLang="zh-CN" b="1" dirty="0"/>
          </a:p>
        </p:txBody>
      </p:sp>
      <p:sp>
        <p:nvSpPr>
          <p:cNvPr id="10" name="Rectangle 9"/>
          <p:cNvSpPr/>
          <p:nvPr/>
        </p:nvSpPr>
        <p:spPr>
          <a:xfrm>
            <a:off x="6968457" y="5683179"/>
            <a:ext cx="1338828" cy="369332"/>
          </a:xfrm>
          <a:prstGeom prst="rect">
            <a:avLst/>
          </a:prstGeom>
        </p:spPr>
        <p:txBody>
          <a:bodyPr wrap="none">
            <a:spAutoFit/>
          </a:bodyPr>
          <a:lstStyle/>
          <a:p>
            <a:r>
              <a:rPr lang="zh-CN" altLang="en-US" b="1" dirty="0"/>
              <a:t>远距离光源</a:t>
            </a:r>
            <a:endParaRPr lang="en-US" altLang="zh-CN" b="1" dirty="0"/>
          </a:p>
        </p:txBody>
      </p:sp>
      <p:pic>
        <p:nvPicPr>
          <p:cNvPr id="11" name="图片 4"/>
          <p:cNvPicPr>
            <a:picLocks noChangeAspect="1"/>
          </p:cNvPicPr>
          <p:nvPr/>
        </p:nvPicPr>
        <p:blipFill>
          <a:blip r:embed="rId5"/>
          <a:stretch>
            <a:fillRect/>
          </a:stretch>
        </p:blipFill>
        <p:spPr>
          <a:xfrm>
            <a:off x="6683359" y="1386211"/>
            <a:ext cx="1020901" cy="831975"/>
          </a:xfrm>
          <a:prstGeom prst="rect">
            <a:avLst/>
          </a:prstGeom>
        </p:spPr>
      </p:pic>
      <p:pic>
        <p:nvPicPr>
          <p:cNvPr id="12" name="图片 5"/>
          <p:cNvPicPr>
            <a:picLocks noChangeAspect="1"/>
          </p:cNvPicPr>
          <p:nvPr/>
        </p:nvPicPr>
        <p:blipFill>
          <a:blip r:embed="rId6"/>
          <a:stretch>
            <a:fillRect/>
          </a:stretch>
        </p:blipFill>
        <p:spPr>
          <a:xfrm>
            <a:off x="499127" y="3583058"/>
            <a:ext cx="1399525" cy="763423"/>
          </a:xfrm>
          <a:prstGeom prst="rect">
            <a:avLst/>
          </a:prstGeom>
        </p:spPr>
      </p:pic>
      <p:pic>
        <p:nvPicPr>
          <p:cNvPr id="13" name="图片 6"/>
          <p:cNvPicPr>
            <a:picLocks noChangeAspect="1"/>
          </p:cNvPicPr>
          <p:nvPr/>
        </p:nvPicPr>
        <p:blipFill>
          <a:blip r:embed="rId7"/>
          <a:stretch>
            <a:fillRect/>
          </a:stretch>
        </p:blipFill>
        <p:spPr>
          <a:xfrm>
            <a:off x="3370950" y="3392840"/>
            <a:ext cx="1261110" cy="1143858"/>
          </a:xfrm>
          <a:prstGeom prst="rect">
            <a:avLst/>
          </a:prstGeom>
        </p:spPr>
      </p:pic>
      <p:pic>
        <p:nvPicPr>
          <p:cNvPr id="14" name="图片 5"/>
          <p:cNvPicPr>
            <a:picLocks noChangeAspect="1"/>
          </p:cNvPicPr>
          <p:nvPr/>
        </p:nvPicPr>
        <p:blipFill>
          <a:blip r:embed="rId8"/>
          <a:stretch>
            <a:fillRect/>
          </a:stretch>
        </p:blipFill>
        <p:spPr>
          <a:xfrm>
            <a:off x="8089198" y="4300504"/>
            <a:ext cx="897060" cy="1111918"/>
          </a:xfrm>
          <a:prstGeom prst="rect">
            <a:avLst/>
          </a:prstGeom>
        </p:spPr>
      </p:pic>
    </p:spTree>
    <p:extLst>
      <p:ext uri="{BB962C8B-B14F-4D97-AF65-F5344CB8AC3E}">
        <p14:creationId xmlns:p14="http://schemas.microsoft.com/office/powerpoint/2010/main" val="665709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光源模型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400" dirty="0"/>
                  <a:t>Phong</a:t>
                </a:r>
                <a:r>
                  <a:rPr lang="zh-CN" altLang="en-US" sz="2400" dirty="0"/>
                  <a:t>反射模型考虑了光线和材料之间三种相互作用：</a:t>
                </a:r>
                <a:endParaRPr lang="en-US" altLang="zh-CN" sz="2400" dirty="0"/>
              </a:p>
              <a:p>
                <a:pPr lvl="1"/>
                <a:r>
                  <a:rPr lang="zh-CN" altLang="en-US" sz="1800" dirty="0">
                    <a:solidFill>
                      <a:srgbClr val="0000FF"/>
                    </a:solidFill>
                  </a:rPr>
                  <a:t>环境光反射</a:t>
                </a:r>
                <a:endParaRPr lang="en-US" altLang="zh-CN" sz="1800" dirty="0">
                  <a:solidFill>
                    <a:srgbClr val="0000FF"/>
                  </a:solidFill>
                </a:endParaRPr>
              </a:p>
              <a:p>
                <a:pPr lvl="1"/>
                <a:r>
                  <a:rPr lang="zh-CN" altLang="en-US" sz="1800" dirty="0">
                    <a:solidFill>
                      <a:srgbClr val="0000FF"/>
                    </a:solidFill>
                  </a:rPr>
                  <a:t>漫反射</a:t>
                </a:r>
                <a:endParaRPr lang="en-US" altLang="zh-CN" sz="1800" dirty="0">
                  <a:solidFill>
                    <a:srgbClr val="0000FF"/>
                  </a:solidFill>
                </a:endParaRPr>
              </a:p>
              <a:p>
                <a:pPr lvl="1"/>
                <a:r>
                  <a:rPr lang="zh-CN" altLang="en-US" sz="1800" dirty="0">
                    <a:solidFill>
                      <a:srgbClr val="0000FF"/>
                    </a:solidFill>
                  </a:rPr>
                  <a:t>镜面反射</a:t>
                </a:r>
                <a:endParaRPr lang="en-US" altLang="zh-CN" sz="1800" dirty="0">
                  <a:solidFill>
                    <a:srgbClr val="0000FF"/>
                  </a:solidFill>
                </a:endParaRPr>
              </a:p>
              <a:p>
                <a:endParaRPr lang="en-US" altLang="zh-CN" sz="2400" dirty="0"/>
              </a:p>
              <a:p>
                <a:r>
                  <a:rPr lang="zh-CN" altLang="en-US" sz="2400" dirty="0"/>
                  <a:t>假定有一组点光源</a:t>
                </a:r>
                <a14:m>
                  <m:oMath xmlns:m="http://schemas.openxmlformats.org/officeDocument/2006/math">
                    <m:d>
                      <m:dPr>
                        <m:begChr m:val="{"/>
                        <m:endChr m:val="}"/>
                        <m:ctrlPr>
                          <a:rPr lang="en-US" altLang="zh-CN" sz="2400" i="1" dirty="0" smtClean="0">
                            <a:latin typeface="Cambria Math" panose="02040503050406030204" pitchFamily="18" charset="0"/>
                          </a:rPr>
                        </m:ctrlPr>
                      </m:dPr>
                      <m:e>
                        <m:sSub>
                          <m:sSubPr>
                            <m:ctrlPr>
                              <a:rPr lang="en-US" altLang="zh-CN" sz="2400" i="1" dirty="0" smtClean="0">
                                <a:latin typeface="Cambria Math" panose="02040503050406030204" pitchFamily="18" charset="0"/>
                              </a:rPr>
                            </m:ctrlPr>
                          </m:sSubPr>
                          <m:e>
                            <m:r>
                              <m:rPr>
                                <m:sty m:val="p"/>
                              </m:rPr>
                              <a:rPr lang="en-US" altLang="zh-CN" sz="2400" b="0" i="0" dirty="0" smtClean="0">
                                <a:latin typeface="Cambria Math" charset="0"/>
                              </a:rPr>
                              <m:t>L</m:t>
                            </m:r>
                          </m:e>
                          <m:sub>
                            <m:r>
                              <m:rPr>
                                <m:sty m:val="p"/>
                              </m:rPr>
                              <a:rPr lang="en-US" altLang="zh-CN" sz="2400" i="0" dirty="0" smtClean="0">
                                <a:latin typeface="Cambria Math" charset="0"/>
                              </a:rPr>
                              <m:t>i</m:t>
                            </m:r>
                          </m:sub>
                        </m:sSub>
                      </m:e>
                    </m:d>
                  </m:oMath>
                </a14:m>
                <a:r>
                  <a:rPr lang="zh-CN" altLang="en-US" sz="2400" dirty="0"/>
                  <a:t>，对于每一个颜色分量</a:t>
                </a:r>
                <a14:m>
                  <m:oMath xmlns:m="http://schemas.openxmlformats.org/officeDocument/2006/math">
                    <m:d>
                      <m:dPr>
                        <m:ctrlPr>
                          <a:rPr lang="mr-IN" altLang="zh-CN" sz="2400" i="1" smtClean="0">
                            <a:latin typeface="Cambria Math" panose="02040503050406030204" pitchFamily="18" charset="0"/>
                          </a:rPr>
                        </m:ctrlPr>
                      </m:dPr>
                      <m:e>
                        <m:r>
                          <a:rPr lang="en-US" altLang="zh-CN" sz="2400" b="0" i="1" smtClean="0">
                            <a:latin typeface="Cambria Math" charset="0"/>
                          </a:rPr>
                          <m:t>𝑟</m:t>
                        </m:r>
                        <m:r>
                          <a:rPr lang="en-US" altLang="zh-CN" sz="2400" b="0" i="1" smtClean="0">
                            <a:latin typeface="Cambria Math" charset="0"/>
                          </a:rPr>
                          <m:t>,</m:t>
                        </m:r>
                        <m:r>
                          <a:rPr lang="en-US" altLang="zh-CN" sz="2400" b="0" i="1" smtClean="0">
                            <a:latin typeface="Cambria Math" charset="0"/>
                          </a:rPr>
                          <m:t>𝑔</m:t>
                        </m:r>
                        <m:r>
                          <a:rPr lang="en-US" altLang="zh-CN" sz="2400" b="0" i="1" smtClean="0">
                            <a:latin typeface="Cambria Math" charset="0"/>
                          </a:rPr>
                          <m:t>,</m:t>
                        </m:r>
                        <m:r>
                          <a:rPr lang="en-US" altLang="zh-CN" sz="2400" b="0" i="1" smtClean="0">
                            <a:latin typeface="Cambria Math" charset="0"/>
                          </a:rPr>
                          <m:t>𝑏</m:t>
                        </m:r>
                      </m:e>
                    </m:d>
                  </m:oMath>
                </a14:m>
                <a:r>
                  <a:rPr lang="zh-CN" altLang="en-US" sz="2400" dirty="0"/>
                  <a:t>，每个点光源都有相应独立的三个光照分量：</a:t>
                </a:r>
                <a:endParaRPr lang="en-US" altLang="zh-CN" sz="1800" dirty="0"/>
              </a:p>
              <a:p>
                <a:pPr lvl="1">
                  <a:buClr>
                    <a:schemeClr val="tx1"/>
                  </a:buClr>
                </a:pPr>
                <a:r>
                  <a:rPr lang="zh-CN" altLang="en-US" sz="1800" dirty="0"/>
                  <a:t>环境光分量</a:t>
                </a:r>
                <a14:m>
                  <m:oMath xmlns:m="http://schemas.openxmlformats.org/officeDocument/2006/math">
                    <m:r>
                      <a:rPr lang="en-US" altLang="zh-CN" sz="1800" i="1" dirty="0" smtClean="0">
                        <a:latin typeface="Cambria Math" charset="0"/>
                      </a:rPr>
                      <m:t>𝑎</m:t>
                    </m:r>
                  </m:oMath>
                </a14:m>
                <a:endParaRPr lang="en-US" altLang="zh-CN" sz="1800" dirty="0"/>
              </a:p>
              <a:p>
                <a:pPr lvl="1">
                  <a:buClr>
                    <a:schemeClr val="tx1"/>
                  </a:buClr>
                </a:pPr>
                <a:r>
                  <a:rPr lang="zh-CN" altLang="en-US" sz="1800" dirty="0"/>
                  <a:t>漫反射光分量</a:t>
                </a:r>
                <a14:m>
                  <m:oMath xmlns:m="http://schemas.openxmlformats.org/officeDocument/2006/math">
                    <m:r>
                      <a:rPr lang="en-US" altLang="zh-CN" sz="1800" i="1" dirty="0" smtClean="0">
                        <a:latin typeface="Cambria Math" charset="0"/>
                      </a:rPr>
                      <m:t>𝑑</m:t>
                    </m:r>
                  </m:oMath>
                </a14:m>
                <a:endParaRPr lang="en-US" altLang="zh-CN" sz="1800" dirty="0"/>
              </a:p>
              <a:p>
                <a:pPr lvl="1">
                  <a:buClr>
                    <a:schemeClr val="tx1"/>
                  </a:buClr>
                </a:pPr>
                <a:r>
                  <a:rPr lang="zh-CN" altLang="en-US" sz="1800" dirty="0"/>
                  <a:t>镜面反射光分量</a:t>
                </a:r>
                <a14:m>
                  <m:oMath xmlns:m="http://schemas.openxmlformats.org/officeDocument/2006/math">
                    <m:r>
                      <a:rPr lang="en-US" altLang="zh-CN" sz="1800" i="1" dirty="0" smtClean="0">
                        <a:latin typeface="Cambria Math" charset="0"/>
                      </a:rPr>
                      <m:t>𝑠</m:t>
                    </m:r>
                  </m:oMath>
                </a14:m>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1314"/>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53</a:t>
            </a:fld>
            <a:endParaRPr lang="zh-CN" altLang="en-US"/>
          </a:p>
        </p:txBody>
      </p:sp>
      <p:pic>
        <p:nvPicPr>
          <p:cNvPr id="6" name="图片 5"/>
          <p:cNvPicPr>
            <a:picLocks noChangeAspect="1"/>
          </p:cNvPicPr>
          <p:nvPr/>
        </p:nvPicPr>
        <p:blipFill>
          <a:blip r:embed="rId3"/>
          <a:stretch>
            <a:fillRect/>
          </a:stretch>
        </p:blipFill>
        <p:spPr>
          <a:xfrm>
            <a:off x="3920066" y="4317775"/>
            <a:ext cx="4263140" cy="1693557"/>
          </a:xfrm>
          <a:prstGeom prst="rect">
            <a:avLst/>
          </a:prstGeom>
        </p:spPr>
      </p:pic>
    </p:spTree>
    <p:extLst>
      <p:ext uri="{BB962C8B-B14F-4D97-AF65-F5344CB8AC3E}">
        <p14:creationId xmlns:p14="http://schemas.microsoft.com/office/powerpoint/2010/main" val="653292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4955632"/>
              </a:xfrm>
            </p:spPr>
            <p:txBody>
              <a:bodyPr>
                <a:normAutofit/>
              </a:bodyPr>
              <a:lstStyle/>
              <a:p>
                <a:r>
                  <a:rPr lang="zh-CN" altLang="en-US" sz="2400" dirty="0"/>
                  <a:t>反射模型：</a:t>
                </a:r>
                <a:endParaRPr lang="en-US" altLang="zh-CN" sz="1800" dirty="0"/>
              </a:p>
              <a:p>
                <a:pPr lvl="1">
                  <a:buClr>
                    <a:schemeClr val="tx1"/>
                  </a:buClr>
                </a:pPr>
                <a:r>
                  <a:rPr lang="zh-CN" altLang="en-US" sz="1800" dirty="0"/>
                  <a:t>需要计算出入射光线的每个光照分量在曲面上</a:t>
                </a:r>
                <a14:m>
                  <m:oMath xmlns:m="http://schemas.openxmlformats.org/officeDocument/2006/math">
                    <m:r>
                      <a:rPr lang="en-US" altLang="zh-CN" sz="1800" b="1" i="1" dirty="0">
                        <a:latin typeface="Cambria Math" charset="0"/>
                      </a:rPr>
                      <m:t>𝒑</m:t>
                    </m:r>
                  </m:oMath>
                </a14:m>
                <a:r>
                  <a:rPr lang="zh-CN" altLang="en-US" sz="1800" dirty="0"/>
                  <a:t>点的</a:t>
                </a:r>
                <a:r>
                  <a:rPr lang="zh-CN" altLang="en-US" sz="1800" dirty="0">
                    <a:solidFill>
                      <a:srgbClr val="0000FF"/>
                    </a:solidFill>
                  </a:rPr>
                  <a:t>反射率 </a:t>
                </a:r>
                <a:endParaRPr lang="en-US" altLang="zh-CN" sz="1800" dirty="0">
                  <a:solidFill>
                    <a:srgbClr val="0000FF"/>
                  </a:solidFill>
                </a:endParaRPr>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b="1" i="1" dirty="0">
                  <a:latin typeface="Cambria Math" charset="0"/>
                </a:endParaRPr>
              </a:p>
              <a:p>
                <a:pPr lvl="1">
                  <a:buClr>
                    <a:schemeClr val="tx1"/>
                  </a:buClr>
                </a:pPr>
                <a14:m>
                  <m:oMath xmlns:m="http://schemas.openxmlformats.org/officeDocument/2006/math">
                    <m:r>
                      <a:rPr lang="en-US" altLang="zh-CN" sz="1800" b="1" i="1" dirty="0" smtClean="0">
                        <a:latin typeface="Cambria Math" charset="0"/>
                      </a:rPr>
                      <m:t>𝒑</m:t>
                    </m:r>
                  </m:oMath>
                </a14:m>
                <a:r>
                  <a:rPr lang="zh-CN" altLang="en-US" sz="1800" dirty="0"/>
                  <a:t>点红色分量的光强计算公式：</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a:latin typeface="Cambria Math" charset="0"/>
                      </a:rPr>
                      <m:t>𝒑</m:t>
                    </m:r>
                  </m:oMath>
                </a14:m>
                <a:r>
                  <a:rPr lang="zh-CN" altLang="en-US" sz="1800" dirty="0"/>
                  <a:t>点总光强为各个颜色分量光强汇总（省略光源和颜色下标）：</a:t>
                </a:r>
                <a:endParaRPr lang="en-US" altLang="zh-CN" sz="1800" dirty="0"/>
              </a:p>
              <a:p>
                <a:pPr lvl="1">
                  <a:buClr>
                    <a:schemeClr val="tx1"/>
                  </a:buClr>
                </a:pPr>
                <a:endParaRPr lang="en-US" altLang="zh-CN" sz="1800" dirty="0"/>
              </a:p>
              <a:p>
                <a:pPr lvl="1">
                  <a:buClr>
                    <a:schemeClr val="tx1"/>
                  </a:buClr>
                </a:pPr>
                <a:endParaRPr lang="en-US" altLang="zh-CN" sz="1800" dirty="0">
                  <a:solidFill>
                    <a:srgbClr val="0000FF"/>
                  </a:solidFill>
                </a:endParaRPr>
              </a:p>
              <a:p>
                <a:pPr lvl="1">
                  <a:buClr>
                    <a:schemeClr val="tx1"/>
                  </a:buClr>
                </a:pPr>
                <a:endParaRPr lang="en-US" altLang="zh-CN" sz="1800" dirty="0">
                  <a:solidFill>
                    <a:srgbClr val="0000FF"/>
                  </a:solidFill>
                </a:endParaRPr>
              </a:p>
              <a:p>
                <a:pPr lvl="1">
                  <a:buClr>
                    <a:schemeClr val="tx1"/>
                  </a:buClr>
                </a:pPr>
                <a:r>
                  <a:rPr lang="zh-CN" altLang="en-US" sz="1800" dirty="0">
                    <a:solidFill>
                      <a:srgbClr val="0000FF"/>
                    </a:solidFill>
                  </a:rPr>
                  <a:t>反射率取决于曲面材质、光线方向、光源距离、视点位置等因素</a:t>
                </a:r>
                <a:endParaRPr lang="en-US" altLang="zh-CN" sz="2400" dirty="0">
                  <a:solidFill>
                    <a:srgbClr val="0000FF"/>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4955632"/>
              </a:xfrm>
              <a:blipFill rotWithShape="0">
                <a:blip r:embed="rId2"/>
                <a:stretch>
                  <a:fillRect l="-309" t="-1722"/>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54</a:t>
            </a:fld>
            <a:endParaRPr lang="zh-CN" altLang="en-US"/>
          </a:p>
        </p:txBody>
      </p:sp>
      <p:pic>
        <p:nvPicPr>
          <p:cNvPr id="7" name="图片 6"/>
          <p:cNvPicPr>
            <a:picLocks noChangeAspect="1"/>
          </p:cNvPicPr>
          <p:nvPr/>
        </p:nvPicPr>
        <p:blipFill>
          <a:blip r:embed="rId3"/>
          <a:stretch>
            <a:fillRect/>
          </a:stretch>
        </p:blipFill>
        <p:spPr>
          <a:xfrm>
            <a:off x="1598755" y="2184918"/>
            <a:ext cx="2261091" cy="909493"/>
          </a:xfrm>
          <a:prstGeom prst="rect">
            <a:avLst/>
          </a:prstGeom>
        </p:spPr>
      </p:pic>
      <p:pic>
        <p:nvPicPr>
          <p:cNvPr id="10" name="图片 9"/>
          <p:cNvPicPr>
            <a:picLocks noChangeAspect="1"/>
          </p:cNvPicPr>
          <p:nvPr/>
        </p:nvPicPr>
        <p:blipFill>
          <a:blip r:embed="rId4"/>
          <a:stretch>
            <a:fillRect/>
          </a:stretch>
        </p:blipFill>
        <p:spPr>
          <a:xfrm>
            <a:off x="4638054" y="3580074"/>
            <a:ext cx="3546512" cy="807693"/>
          </a:xfrm>
          <a:prstGeom prst="rect">
            <a:avLst/>
          </a:prstGeom>
        </p:spPr>
      </p:pic>
      <p:pic>
        <p:nvPicPr>
          <p:cNvPr id="11" name="图片 10"/>
          <p:cNvPicPr>
            <a:picLocks noChangeAspect="1"/>
          </p:cNvPicPr>
          <p:nvPr/>
        </p:nvPicPr>
        <p:blipFill>
          <a:blip r:embed="rId5"/>
          <a:stretch>
            <a:fillRect/>
          </a:stretch>
        </p:blipFill>
        <p:spPr>
          <a:xfrm>
            <a:off x="2099443" y="5103082"/>
            <a:ext cx="4589672" cy="454066"/>
          </a:xfrm>
          <a:prstGeom prst="rect">
            <a:avLst/>
          </a:prstGeom>
        </p:spPr>
      </p:pic>
      <p:pic>
        <p:nvPicPr>
          <p:cNvPr id="8" name="图片 5"/>
          <p:cNvPicPr>
            <a:picLocks noChangeAspect="1"/>
          </p:cNvPicPr>
          <p:nvPr/>
        </p:nvPicPr>
        <p:blipFill>
          <a:blip r:embed="rId6"/>
          <a:stretch>
            <a:fillRect/>
          </a:stretch>
        </p:blipFill>
        <p:spPr>
          <a:xfrm>
            <a:off x="4726047" y="2205700"/>
            <a:ext cx="2302224" cy="914572"/>
          </a:xfrm>
          <a:prstGeom prst="rect">
            <a:avLst/>
          </a:prstGeom>
        </p:spPr>
      </p:pic>
      <p:sp>
        <p:nvSpPr>
          <p:cNvPr id="5" name="Left-Right Arrow 4"/>
          <p:cNvSpPr/>
          <p:nvPr/>
        </p:nvSpPr>
        <p:spPr>
          <a:xfrm>
            <a:off x="4098471" y="2510538"/>
            <a:ext cx="451367" cy="240157"/>
          </a:xfrm>
          <a:prstGeom prst="leftRightArrow">
            <a:avLst>
              <a:gd name="adj1" fmla="val 504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光照模型</a:t>
            </a:r>
          </a:p>
        </p:txBody>
      </p:sp>
      <p:sp>
        <p:nvSpPr>
          <p:cNvPr id="3" name="内容占位符 2"/>
          <p:cNvSpPr>
            <a:spLocks noGrp="1"/>
          </p:cNvSpPr>
          <p:nvPr>
            <p:ph idx="1"/>
          </p:nvPr>
        </p:nvSpPr>
        <p:spPr/>
        <p:txBody>
          <a:bodyPr>
            <a:normAutofit/>
          </a:bodyPr>
          <a:lstStyle/>
          <a:p>
            <a:r>
              <a:rPr lang="zh-CN" altLang="en-US" sz="2600" dirty="0"/>
              <a:t>环境光反射</a:t>
            </a:r>
            <a:r>
              <a:rPr lang="en-US" altLang="zh-CN" sz="2600" dirty="0"/>
              <a:t>+</a:t>
            </a:r>
            <a:r>
              <a:rPr lang="zh-CN" altLang="en-US" sz="2600" dirty="0"/>
              <a:t>漫反射</a:t>
            </a:r>
            <a:r>
              <a:rPr lang="en-US" altLang="zh-CN" sz="2600" dirty="0"/>
              <a:t>+</a:t>
            </a:r>
            <a:r>
              <a:rPr lang="zh-CN" altLang="en-US" sz="2600" dirty="0"/>
              <a:t>镜面反射：</a:t>
            </a:r>
            <a:endParaRPr lang="en-US" altLang="zh-CN" sz="2600" dirty="0"/>
          </a:p>
          <a:p>
            <a:endParaRPr lang="en-US" altLang="zh-CN" sz="2600" dirty="0"/>
          </a:p>
          <a:p>
            <a:endParaRPr lang="en-US" altLang="zh-CN" sz="2400" dirty="0"/>
          </a:p>
          <a:p>
            <a:endParaRPr lang="en-US" altLang="zh-CN" sz="1800" dirty="0"/>
          </a:p>
          <a:p>
            <a:pPr marL="0" indent="0">
              <a:buNone/>
            </a:pPr>
            <a:endParaRPr lang="en-US" altLang="zh-CN" sz="18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55</a:t>
            </a:fld>
            <a:endParaRPr lang="zh-CN" altLang="en-US"/>
          </a:p>
        </p:txBody>
      </p:sp>
      <p:pic>
        <p:nvPicPr>
          <p:cNvPr id="7" name="图片 9"/>
          <p:cNvPicPr>
            <a:picLocks noChangeAspect="1"/>
          </p:cNvPicPr>
          <p:nvPr/>
        </p:nvPicPr>
        <p:blipFill>
          <a:blip r:embed="rId2"/>
          <a:stretch>
            <a:fillRect/>
          </a:stretch>
        </p:blipFill>
        <p:spPr>
          <a:xfrm>
            <a:off x="6483922" y="657663"/>
            <a:ext cx="2031428" cy="1344899"/>
          </a:xfrm>
          <a:prstGeom prst="rect">
            <a:avLst/>
          </a:prstGeom>
        </p:spPr>
      </p:pic>
      <p:grpSp>
        <p:nvGrpSpPr>
          <p:cNvPr id="9" name="Group 8"/>
          <p:cNvGrpSpPr/>
          <p:nvPr/>
        </p:nvGrpSpPr>
        <p:grpSpPr>
          <a:xfrm>
            <a:off x="1025273" y="3647308"/>
            <a:ext cx="7490077" cy="2070371"/>
            <a:chOff x="1466657" y="3773909"/>
            <a:chExt cx="9215630" cy="2547342"/>
          </a:xfrm>
        </p:grpSpPr>
        <p:pic>
          <p:nvPicPr>
            <p:cNvPr id="10" name="Picture 9"/>
            <p:cNvPicPr>
              <a:picLocks noChangeAspect="1"/>
            </p:cNvPicPr>
            <p:nvPr/>
          </p:nvPicPr>
          <p:blipFill>
            <a:blip r:embed="rId3"/>
            <a:stretch>
              <a:fillRect/>
            </a:stretch>
          </p:blipFill>
          <p:spPr>
            <a:xfrm>
              <a:off x="1509712" y="3773909"/>
              <a:ext cx="9172575" cy="2171700"/>
            </a:xfrm>
            <a:prstGeom prst="rect">
              <a:avLst/>
            </a:prstGeom>
          </p:spPr>
        </p:pic>
        <p:sp>
          <p:nvSpPr>
            <p:cNvPr id="11" name="TextBox 10"/>
            <p:cNvSpPr txBox="1"/>
            <p:nvPr/>
          </p:nvSpPr>
          <p:spPr>
            <a:xfrm>
              <a:off x="1466657" y="5942568"/>
              <a:ext cx="9172576" cy="378683"/>
            </a:xfrm>
            <a:prstGeom prst="rect">
              <a:avLst/>
            </a:prstGeom>
            <a:noFill/>
          </p:spPr>
          <p:txBody>
            <a:bodyPr wrap="square" rtlCol="0">
              <a:spAutoFit/>
            </a:bodyPr>
            <a:lstStyle/>
            <a:p>
              <a:pPr algn="ctr"/>
              <a:r>
                <a:rPr lang="zh-CN" altLang="en-US" sz="1400" b="1" dirty="0">
                  <a:latin typeface="Microsoft YaHei" charset="-122"/>
                  <a:ea typeface="Microsoft YaHei" charset="-122"/>
                  <a:cs typeface="Microsoft YaHei" charset="-122"/>
                </a:rPr>
                <a:t>   环境光反射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漫反射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镜面反射           </a:t>
              </a:r>
              <a:r>
                <a:rPr lang="en-US" altLang="zh-CN" sz="1400" b="1" dirty="0">
                  <a:latin typeface="Microsoft YaHei" charset="-122"/>
                  <a:ea typeface="Microsoft YaHei" charset="-122"/>
                  <a:cs typeface="Microsoft YaHei" charset="-122"/>
                </a:rPr>
                <a:t>=         </a:t>
              </a:r>
              <a:r>
                <a:rPr lang="en-US" altLang="zh-CN" sz="1400" b="1" dirty="0" err="1">
                  <a:latin typeface="Microsoft YaHei" charset="-122"/>
                  <a:ea typeface="Microsoft YaHei" charset="-122"/>
                  <a:cs typeface="Microsoft YaHei" charset="-122"/>
                </a:rPr>
                <a:t>Phong</a:t>
              </a:r>
              <a:r>
                <a:rPr lang="zh-CN" altLang="en-US" sz="1400" b="1" dirty="0">
                  <a:latin typeface="Microsoft YaHei" charset="-122"/>
                  <a:ea typeface="Microsoft YaHei" charset="-122"/>
                  <a:cs typeface="Microsoft YaHei" charset="-122"/>
                </a:rPr>
                <a:t>反射</a:t>
              </a:r>
            </a:p>
          </p:txBody>
        </p:sp>
      </p:gr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BD42702-13B1-4654-93D4-A919F20D678D}"/>
                  </a:ext>
                </a:extLst>
              </p:cNvPr>
              <p:cNvSpPr/>
              <p:nvPr/>
            </p:nvSpPr>
            <p:spPr>
              <a:xfrm>
                <a:off x="585477" y="2304177"/>
                <a:ext cx="8240468" cy="6756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charset="0"/>
                            </a:rPr>
                            <m:t>𝐼</m:t>
                          </m:r>
                        </m:e>
                        <m:sub>
                          <m:r>
                            <a:rPr lang="en-US" altLang="zh-CN" sz="2000" i="1">
                              <a:latin typeface="Cambria Math" panose="02040503050406030204" pitchFamily="18" charset="0"/>
                            </a:rPr>
                            <m:t>𝑠</m:t>
                          </m:r>
                        </m:sub>
                      </m:sSub>
                      <m:r>
                        <a:rPr lang="en-US" altLang="zh-CN" sz="2000" i="1">
                          <a:latin typeface="Cambria Math"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i="1">
                              <a:latin typeface="Cambria Math" panose="02040503050406030204" pitchFamily="18" charset="0"/>
                            </a:rPr>
                            <m:t>𝑎</m:t>
                          </m:r>
                          <m:r>
                            <a:rPr lang="en-US" altLang="zh-CN" sz="2000" i="1">
                              <a:latin typeface="Cambria Math" panose="02040503050406030204" pitchFamily="18" charset="0"/>
                            </a:rPr>
                            <m:t>+</m:t>
                          </m:r>
                          <m:r>
                            <a:rPr lang="en-US" altLang="zh-CN" sz="2000" i="1">
                              <a:latin typeface="Cambria Math" panose="02040503050406030204" pitchFamily="18" charset="0"/>
                            </a:rPr>
                            <m:t>𝑏𝑑</m:t>
                          </m:r>
                          <m:r>
                            <a:rPr lang="en-US" altLang="zh-CN" sz="2000" i="1">
                              <a:latin typeface="Cambria Math" panose="02040503050406030204" pitchFamily="18" charset="0"/>
                            </a:rPr>
                            <m:t>+</m:t>
                          </m:r>
                          <m:r>
                            <a:rPr lang="en-US" altLang="zh-CN" sz="2000" i="1">
                              <a:latin typeface="Cambria Math" panose="02040503050406030204" pitchFamily="18" charset="0"/>
                            </a:rPr>
                            <m:t>𝑐</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𝑑</m:t>
                              </m:r>
                            </m:e>
                            <m:sup>
                              <m:r>
                                <a:rPr lang="en-US" altLang="zh-CN" sz="2000" i="1">
                                  <a:latin typeface="Cambria Math" panose="02040503050406030204" pitchFamily="18" charset="0"/>
                                </a:rPr>
                                <m:t>2</m:t>
                              </m:r>
                            </m:sup>
                          </m:sSup>
                        </m:den>
                      </m:f>
                      <m:d>
                        <m:dPr>
                          <m:ctrlPr>
                            <a:rPr lang="en-US" altLang="zh-CN" sz="2000" b="1"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𝑑</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i="1">
                                  <a:latin typeface="Cambria Math" panose="02040503050406030204" pitchFamily="18" charset="0"/>
                                </a:rPr>
                                <m:t>𝑑</m:t>
                              </m:r>
                            </m:sub>
                          </m:sSub>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max</m:t>
                              </m:r>
                            </m:fName>
                            <m:e>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𝒍</m:t>
                                  </m:r>
                                  <m:r>
                                    <a:rPr lang="en-US" altLang="zh-CN" sz="2000"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𝒏</m:t>
                                  </m:r>
                                  <m:r>
                                    <a:rPr lang="en-US" altLang="zh-CN" sz="2000" b="1" i="1">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0</m:t>
                                  </m:r>
                                </m:e>
                              </m:d>
                            </m:e>
                          </m:func>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ea typeface="Cambria Math" panose="02040503050406030204" pitchFamily="18" charset="0"/>
                                </a:rPr>
                              </m:ctrlPr>
                            </m:sSup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𝑠</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i="1">
                                      <a:latin typeface="Cambria Math" panose="02040503050406030204" pitchFamily="18" charset="0"/>
                                    </a:rPr>
                                    <m:t>𝑠</m:t>
                                  </m:r>
                                </m:sub>
                              </m:sSub>
                              <m:d>
                                <m:dPr>
                                  <m:ctrlPr>
                                    <a:rPr lang="en-US" altLang="zh-CN" sz="2000" b="1" i="1">
                                      <a:latin typeface="Cambria Math" panose="02040503050406030204" pitchFamily="18" charset="0"/>
                                    </a:rPr>
                                  </m:ctrlPr>
                                </m:dPr>
                                <m:e>
                                  <m:r>
                                    <m:rPr>
                                      <m:sty m:val="p"/>
                                    </m:rPr>
                                    <a:rPr lang="en-US" altLang="zh-CN" sz="2000">
                                      <a:latin typeface="Cambria Math" panose="02040503050406030204" pitchFamily="18" charset="0"/>
                                    </a:rPr>
                                    <m:t>max</m:t>
                                  </m:r>
                                  <m:r>
                                    <a:rPr lang="en-US" altLang="zh-CN" sz="2000" i="1">
                                      <a:latin typeface="Cambria Math" panose="02040503050406030204" pitchFamily="18" charset="0"/>
                                    </a:rPr>
                                    <m:t>⁡(</m:t>
                                  </m:r>
                                  <m:r>
                                    <a:rPr lang="en-US" altLang="zh-CN" sz="2000" b="1" i="1">
                                      <a:latin typeface="Cambria Math" panose="02040503050406030204" pitchFamily="18" charset="0"/>
                                    </a:rPr>
                                    <m:t>𝒓</m:t>
                                  </m:r>
                                  <m:r>
                                    <a:rPr lang="en-US" altLang="zh-CN" sz="2000"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𝒗</m:t>
                                  </m:r>
                                  <m:r>
                                    <a:rPr lang="en-US" altLang="zh-CN" sz="2000" b="1"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0</m:t>
                                  </m:r>
                                </m:e>
                              </m:d>
                              <m:r>
                                <a:rPr lang="en-US" altLang="zh-CN" sz="2000" b="1" i="1">
                                  <a:latin typeface="Cambria Math" panose="02040503050406030204" pitchFamily="18" charset="0"/>
                                  <a:ea typeface="Cambria Math" panose="02040503050406030204" pitchFamily="18" charset="0"/>
                                </a:rPr>
                                <m:t>)</m:t>
                              </m:r>
                            </m:e>
                            <m:sup>
                              <m:r>
                                <a:rPr lang="en-US" altLang="zh-CN" sz="2000" b="1" i="1">
                                  <a:latin typeface="Cambria Math" panose="02040503050406030204" pitchFamily="18" charset="0"/>
                                  <a:ea typeface="Cambria Math" panose="02040503050406030204" pitchFamily="18" charset="0"/>
                                </a:rPr>
                                <m:t>𝜶</m:t>
                              </m:r>
                            </m:sup>
                          </m:sSup>
                        </m:e>
                      </m:d>
                      <m:r>
                        <a:rPr lang="en-US" altLang="zh-CN" sz="2000" b="1"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charset="0"/>
                            </a:rPr>
                            <m:t>𝑘</m:t>
                          </m:r>
                        </m:e>
                        <m:sub>
                          <m:r>
                            <a:rPr lang="en-US" altLang="zh-CN" sz="2000" i="1">
                              <a:latin typeface="Cambria Math" charset="0"/>
                            </a:rPr>
                            <m:t>𝑎</m:t>
                          </m:r>
                        </m:sub>
                      </m:sSub>
                      <m:sSub>
                        <m:sSubPr>
                          <m:ctrlPr>
                            <a:rPr lang="en-US" altLang="zh-CN" sz="2000" i="1">
                              <a:latin typeface="Cambria Math" panose="02040503050406030204" pitchFamily="18" charset="0"/>
                            </a:rPr>
                          </m:ctrlPr>
                        </m:sSubPr>
                        <m:e>
                          <m:r>
                            <a:rPr lang="en-US" altLang="zh-CN" sz="2000" i="1">
                              <a:latin typeface="Cambria Math" charset="0"/>
                            </a:rPr>
                            <m:t>𝐿</m:t>
                          </m:r>
                        </m:e>
                        <m:sub>
                          <m:r>
                            <a:rPr lang="en-US" altLang="zh-CN" sz="2000" i="1">
                              <a:latin typeface="Cambria Math" charset="0"/>
                            </a:rPr>
                            <m:t>𝑎</m:t>
                          </m:r>
                        </m:sub>
                      </m:sSub>
                    </m:oMath>
                  </m:oMathPara>
                </a14:m>
                <a:endParaRPr lang="zh-CN" altLang="en-US" sz="2000" dirty="0"/>
              </a:p>
            </p:txBody>
          </p:sp>
        </mc:Choice>
        <mc:Fallback xmlns="">
          <p:sp>
            <p:nvSpPr>
              <p:cNvPr id="12" name="矩形 11">
                <a:extLst>
                  <a:ext uri="{FF2B5EF4-FFF2-40B4-BE49-F238E27FC236}">
                    <a16:creationId xmlns:a16="http://schemas.microsoft.com/office/drawing/2014/main" id="{7BD42702-13B1-4654-93D4-A919F20D678D}"/>
                  </a:ext>
                </a:extLst>
              </p:cNvPr>
              <p:cNvSpPr>
                <a:spLocks noRot="1" noChangeAspect="1" noMove="1" noResize="1" noEditPoints="1" noAdjustHandles="1" noChangeArrowheads="1" noChangeShapeType="1" noTextEdit="1"/>
              </p:cNvSpPr>
              <p:nvPr/>
            </p:nvSpPr>
            <p:spPr>
              <a:xfrm>
                <a:off x="585477" y="2304177"/>
                <a:ext cx="8240468" cy="67569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771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改进的</a:t>
            </a:r>
            <a:r>
              <a:rPr lang="en-US" altLang="zh-CN" dirty="0" err="1"/>
              <a:t>Phong</a:t>
            </a:r>
            <a:r>
              <a:rPr lang="zh-CN" altLang="en-US" dirty="0"/>
              <a:t>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 在</a:t>
                </a:r>
                <a:r>
                  <a:rPr lang="en-US" altLang="zh-CN" sz="2400" dirty="0" err="1"/>
                  <a:t>Phong</a:t>
                </a:r>
                <a:r>
                  <a:rPr lang="zh-CN" altLang="en-US" sz="2400" dirty="0"/>
                  <a:t>模型中，镜面光反射项计算量较大</a:t>
                </a:r>
                <a:endParaRPr lang="en-US" altLang="zh-CN" sz="2400" dirty="0"/>
              </a:p>
              <a:p>
                <a:pPr lvl="1"/>
                <a:r>
                  <a:rPr lang="zh-CN" altLang="en-US" sz="1800" dirty="0"/>
                  <a:t>需要为每个顶点计算一个新的反射向量与视角方向的夹角</a:t>
                </a:r>
                <a:endParaRPr lang="en-US" altLang="zh-CN" sz="1800" b="1" dirty="0"/>
              </a:p>
              <a:p>
                <a:pPr marL="0" indent="0">
                  <a:buNone/>
                </a:pPr>
                <a:endParaRPr lang="en-US" altLang="zh-CN" sz="2400" dirty="0"/>
              </a:p>
              <a:p>
                <a:r>
                  <a:rPr lang="en-US" altLang="zh-CN" sz="2400" dirty="0" err="1"/>
                  <a:t>Blinn-Phong</a:t>
                </a:r>
                <a:r>
                  <a:rPr lang="zh-CN" altLang="en-US" sz="2400" dirty="0"/>
                  <a:t>模型</a:t>
                </a:r>
                <a:endParaRPr lang="en-US" altLang="zh-CN" sz="2400" dirty="0"/>
              </a:p>
              <a:p>
                <a:pPr lvl="1"/>
                <a:r>
                  <a:rPr lang="en-US" altLang="zh-CN" sz="1800" dirty="0" err="1"/>
                  <a:t>Blinn</a:t>
                </a:r>
                <a:r>
                  <a:rPr lang="zh-CN" altLang="en-US" sz="1800" dirty="0"/>
                  <a:t>利用中</a:t>
                </a:r>
                <a:r>
                  <a:rPr lang="zh-CN" altLang="en-US" sz="1800" dirty="0">
                    <a:solidFill>
                      <a:srgbClr val="0000FF"/>
                    </a:solidFill>
                  </a:rPr>
                  <a:t>半角向量</a:t>
                </a:r>
                <a:r>
                  <a:rPr lang="zh-CN" altLang="en-US" sz="1800" dirty="0"/>
                  <a:t>，避免求反射角，从而使得计算效果更高</a:t>
                </a:r>
                <a:endParaRPr lang="en-US" altLang="zh-CN" sz="1000" dirty="0"/>
              </a:p>
              <a:p>
                <a:pPr lvl="1">
                  <a:buClr>
                    <a:schemeClr val="tx1"/>
                  </a:buClr>
                </a:pPr>
                <a14:m>
                  <m:oMath xmlns:m="http://schemas.openxmlformats.org/officeDocument/2006/math">
                    <m:r>
                      <a:rPr lang="en-US" altLang="zh-CN" sz="1800" b="1" i="1" dirty="0" smtClean="0">
                        <a:latin typeface="Cambria Math" charset="0"/>
                      </a:rPr>
                      <m:t>𝒉</m:t>
                    </m:r>
                  </m:oMath>
                </a14:m>
                <a:r>
                  <a:rPr lang="zh-CN" altLang="en-US" sz="1800" dirty="0"/>
                  <a:t>是</a:t>
                </a:r>
                <a14:m>
                  <m:oMath xmlns:m="http://schemas.openxmlformats.org/officeDocument/2006/math">
                    <m:r>
                      <a:rPr lang="en-US" altLang="zh-CN" sz="1800" b="1" i="1" dirty="0">
                        <a:latin typeface="Cambria Math" charset="0"/>
                      </a:rPr>
                      <m:t>𝒍</m:t>
                    </m:r>
                  </m:oMath>
                </a14:m>
                <a:r>
                  <a:rPr lang="zh-CN" altLang="en-US" sz="1800" dirty="0"/>
                  <a:t>和</a:t>
                </a:r>
                <a14:m>
                  <m:oMath xmlns:m="http://schemas.openxmlformats.org/officeDocument/2006/math">
                    <m:r>
                      <a:rPr lang="en-US" altLang="zh-CN" sz="1800" b="1" i="1" dirty="0" smtClean="0">
                        <a:latin typeface="Cambria Math" charset="0"/>
                      </a:rPr>
                      <m:t>𝒗</m:t>
                    </m:r>
                  </m:oMath>
                </a14:m>
                <a:r>
                  <a:rPr lang="zh-CN" altLang="en-US" sz="1800" dirty="0"/>
                  <a:t>的平分单位向量，即</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smtClean="0">
                        <a:solidFill>
                          <a:srgbClr val="0000FF"/>
                        </a:solidFill>
                        <a:latin typeface="Cambria Math" charset="0"/>
                      </a:rPr>
                      <m:t>𝟐</m:t>
                    </m:r>
                    <m:r>
                      <a:rPr lang="en-US" altLang="zh-CN" sz="1800" b="1" i="1" smtClean="0">
                        <a:solidFill>
                          <a:srgbClr val="0000FF"/>
                        </a:solidFill>
                        <a:latin typeface="Cambria Math" charset="0"/>
                        <a:ea typeface="Cambria Math" charset="0"/>
                        <a:cs typeface="Cambria Math" charset="0"/>
                      </a:rPr>
                      <m:t>𝝍</m:t>
                    </m:r>
                    <m:r>
                      <a:rPr lang="en-US" altLang="zh-CN" sz="1800" b="1" i="1" smtClean="0">
                        <a:solidFill>
                          <a:srgbClr val="0000FF"/>
                        </a:solidFill>
                        <a:latin typeface="Cambria Math" charset="0"/>
                        <a:ea typeface="Cambria Math" charset="0"/>
                        <a:cs typeface="Cambria Math" charset="0"/>
                      </a:rPr>
                      <m:t>=</m:t>
                    </m:r>
                    <m:r>
                      <a:rPr lang="en-US" altLang="zh-CN" sz="1800" b="1" i="1" smtClean="0">
                        <a:solidFill>
                          <a:srgbClr val="0000FF"/>
                        </a:solidFill>
                        <a:latin typeface="Cambria Math" charset="0"/>
                        <a:ea typeface="Cambria Math" charset="0"/>
                        <a:cs typeface="Cambria Math" charset="0"/>
                      </a:rPr>
                      <m:t>𝝓</m:t>
                    </m:r>
                  </m:oMath>
                </a14:m>
                <a:r>
                  <a:rPr lang="zh-CN" altLang="en-US" sz="1800" dirty="0"/>
                  <a:t>，因此可以用</a:t>
                </a:r>
                <a14:m>
                  <m:oMath xmlns:m="http://schemas.openxmlformats.org/officeDocument/2006/math">
                    <m:r>
                      <a:rPr lang="en-US" altLang="zh-CN" sz="1800" b="1" i="1">
                        <a:latin typeface="Cambria Math" charset="0"/>
                        <a:ea typeface="Cambria Math" charset="0"/>
                        <a:cs typeface="Cambria Math" charset="0"/>
                      </a:rPr>
                      <m:t>𝝍</m:t>
                    </m:r>
                  </m:oMath>
                </a14:m>
                <a:r>
                  <a:rPr lang="zh-CN" altLang="en-US" sz="1800" dirty="0"/>
                  <a:t>替换</a:t>
                </a:r>
                <a14:m>
                  <m:oMath xmlns:m="http://schemas.openxmlformats.org/officeDocument/2006/math">
                    <m:r>
                      <a:rPr lang="en-US" altLang="zh-CN" sz="1800" b="1" i="1">
                        <a:latin typeface="Cambria Math" charset="0"/>
                        <a:ea typeface="Cambria Math" charset="0"/>
                        <a:cs typeface="Cambria Math" charset="0"/>
                      </a:rPr>
                      <m:t>𝝓</m:t>
                    </m:r>
                  </m:oMath>
                </a14:m>
                <a:r>
                  <a:rPr lang="en-US" altLang="zh-CN" sz="1800" dirty="0"/>
                  <a:t>:</a:t>
                </a:r>
              </a:p>
              <a:p>
                <a:pPr lvl="1">
                  <a:buClr>
                    <a:schemeClr val="tx1"/>
                  </a:buClr>
                </a:pPr>
                <a:endParaRPr lang="en-US" altLang="zh-CN" sz="1800" dirty="0"/>
              </a:p>
              <a:p>
                <a:pPr lvl="1">
                  <a:buClr>
                    <a:schemeClr val="tx1"/>
                  </a:buClr>
                </a:pPr>
                <a:endParaRPr lang="en-US" altLang="zh-CN" sz="1800" dirty="0"/>
              </a:p>
              <a:p>
                <a:pPr>
                  <a:buClr>
                    <a:schemeClr val="tx1"/>
                  </a:buClr>
                </a:pPr>
                <a:endParaRPr lang="zh-CN" altLang="en-US" sz="26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56</a:t>
            </a:fld>
            <a:endParaRPr lang="zh-CN" altLang="en-US"/>
          </a:p>
        </p:txBody>
      </p:sp>
      <p:pic>
        <p:nvPicPr>
          <p:cNvPr id="5" name="图片 4"/>
          <p:cNvPicPr>
            <a:picLocks noChangeAspect="1"/>
          </p:cNvPicPr>
          <p:nvPr/>
        </p:nvPicPr>
        <p:blipFill>
          <a:blip r:embed="rId3"/>
          <a:stretch>
            <a:fillRect/>
          </a:stretch>
        </p:blipFill>
        <p:spPr>
          <a:xfrm>
            <a:off x="5064155" y="3761113"/>
            <a:ext cx="3451195" cy="2680494"/>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153825" y="3670960"/>
                <a:ext cx="2699778" cy="369332"/>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b="1" i="1" dirty="0">
                          <a:latin typeface="Cambria Math" charset="0"/>
                        </a:rPr>
                        <m:t>𝒉</m:t>
                      </m:r>
                      <m:r>
                        <a:rPr lang="en-US" altLang="zh-CN" i="1" dirty="0">
                          <a:latin typeface="Cambria Math" charset="0"/>
                        </a:rPr>
                        <m:t> = </m:t>
                      </m:r>
                      <m:r>
                        <a:rPr lang="en-US" altLang="zh-CN" b="1" i="1" dirty="0">
                          <a:latin typeface="Cambria Math" charset="0"/>
                        </a:rPr>
                        <m:t>(</m:t>
                      </m:r>
                      <m:r>
                        <a:rPr lang="en-US" altLang="zh-CN" b="1" i="1" dirty="0">
                          <a:latin typeface="Cambria Math" charset="0"/>
                        </a:rPr>
                        <m:t>𝒍</m:t>
                      </m:r>
                      <m:r>
                        <a:rPr lang="en-US" altLang="zh-CN" b="1" i="1" dirty="0" err="1">
                          <a:latin typeface="Cambria Math" charset="0"/>
                        </a:rPr>
                        <m:t>+</m:t>
                      </m:r>
                      <m:r>
                        <a:rPr lang="en-US" altLang="zh-CN" b="1" i="1" dirty="0" err="1">
                          <a:latin typeface="Cambria Math" charset="0"/>
                        </a:rPr>
                        <m:t>𝒗</m:t>
                      </m:r>
                      <m:r>
                        <a:rPr lang="en-US" altLang="zh-CN" b="1" i="1" dirty="0">
                          <a:latin typeface="Cambria Math" charset="0"/>
                        </a:rPr>
                        <m:t>)/|</m:t>
                      </m:r>
                      <m:r>
                        <a:rPr lang="en-US" altLang="zh-CN" b="1" i="1" dirty="0">
                          <a:latin typeface="Cambria Math" charset="0"/>
                        </a:rPr>
                        <m:t>𝒍</m:t>
                      </m:r>
                      <m:r>
                        <a:rPr lang="en-US" altLang="zh-CN" b="1" i="1" dirty="0" err="1">
                          <a:latin typeface="Cambria Math" charset="0"/>
                        </a:rPr>
                        <m:t>+</m:t>
                      </m:r>
                      <m:r>
                        <a:rPr lang="en-US" altLang="zh-CN" b="1" i="1" dirty="0" err="1">
                          <a:latin typeface="Cambria Math" charset="0"/>
                        </a:rPr>
                        <m:t>𝒗</m:t>
                      </m:r>
                      <m:r>
                        <a:rPr lang="en-US" altLang="zh-CN" b="1" i="1" dirty="0">
                          <a:latin typeface="Cambria Math" charset="0"/>
                        </a:rPr>
                        <m:t>|</m:t>
                      </m:r>
                    </m:oMath>
                  </m:oMathPara>
                </a14:m>
                <a:endParaRPr lang="en-US" altLang="zh-CN" sz="2400" b="1" dirty="0"/>
              </a:p>
            </p:txBody>
          </p:sp>
        </mc:Choice>
        <mc:Fallback xmlns="">
          <p:sp>
            <p:nvSpPr>
              <p:cNvPr id="6" name="Rectangle 5"/>
              <p:cNvSpPr>
                <a:spLocks noRot="1" noChangeAspect="1" noMove="1" noResize="1" noEditPoints="1" noAdjustHandles="1" noChangeArrowheads="1" noChangeShapeType="1" noTextEdit="1"/>
              </p:cNvSpPr>
              <p:nvPr/>
            </p:nvSpPr>
            <p:spPr>
              <a:xfrm>
                <a:off x="1153825" y="3670960"/>
                <a:ext cx="2699778" cy="369332"/>
              </a:xfrm>
              <a:prstGeom prst="rect">
                <a:avLst/>
              </a:prstGeom>
              <a:blipFill rotWithShape="0">
                <a:blip r:embed="rId4"/>
                <a:stretch>
                  <a:fillRect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38655" y="4730713"/>
                <a:ext cx="1949187"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d>
                            <m:dPr>
                              <m:ctrlPr>
                                <a:rPr lang="mr-IN" altLang="zh-CN" b="1" i="1" smtClean="0">
                                  <a:latin typeface="Cambria Math" panose="02040503050406030204" pitchFamily="18" charset="0"/>
                                </a:rPr>
                              </m:ctrlPr>
                            </m:dPr>
                            <m:e>
                              <m:r>
                                <a:rPr lang="en-US" altLang="zh-CN" b="1" i="1">
                                  <a:latin typeface="Cambria Math" charset="0"/>
                                </a:rPr>
                                <m:t>𝒏</m:t>
                              </m:r>
                              <m:r>
                                <a:rPr lang="en-US" altLang="zh-CN" b="1" i="1">
                                  <a:latin typeface="Cambria Math" charset="0"/>
                                  <a:ea typeface="Cambria Math" charset="0"/>
                                  <a:cs typeface="Cambria Math" charset="0"/>
                                </a:rPr>
                                <m:t>∙</m:t>
                              </m:r>
                              <m:r>
                                <a:rPr lang="en-US" altLang="zh-CN" b="1" i="1">
                                  <a:latin typeface="Cambria Math" charset="0"/>
                                  <a:ea typeface="Cambria Math" charset="0"/>
                                  <a:cs typeface="Cambria Math" charset="0"/>
                                </a:rPr>
                                <m:t>𝒉</m:t>
                              </m:r>
                            </m:e>
                          </m:d>
                        </m:e>
                        <m:sup>
                          <m:r>
                            <a:rPr lang="en-US" altLang="zh-CN" b="1" i="1" smtClean="0">
                              <a:latin typeface="Cambria Math" charset="0"/>
                              <a:ea typeface="Cambria Math" charset="0"/>
                              <a:cs typeface="Cambria Math" charset="0"/>
                            </a:rPr>
                            <m:t>𝜷</m:t>
                          </m:r>
                        </m:sup>
                      </m:sSup>
                      <m:r>
                        <a:rPr lang="zh-CN" altLang="en-US" b="1" i="1" smtClean="0">
                          <a:latin typeface="Cambria Math" charset="0"/>
                          <a:ea typeface="Cambria Math" charset="0"/>
                          <a:cs typeface="Cambria Math" charset="0"/>
                        </a:rPr>
                        <m:t> </m:t>
                      </m:r>
                      <m:r>
                        <a:rPr lang="is-IS" altLang="zh-CN" b="1" i="1" smtClean="0">
                          <a:latin typeface="Cambria Math" charset="0"/>
                          <a:ea typeface="Cambria Math" charset="0"/>
                          <a:cs typeface="Cambria Math" charset="0"/>
                        </a:rPr>
                        <m:t>→</m:t>
                      </m:r>
                      <m:sSup>
                        <m:sSupPr>
                          <m:ctrlPr>
                            <a:rPr lang="en-US" altLang="zh-CN" b="1" i="1">
                              <a:latin typeface="Cambria Math" panose="02040503050406030204" pitchFamily="18" charset="0"/>
                            </a:rPr>
                          </m:ctrlPr>
                        </m:sSupPr>
                        <m:e>
                          <m:d>
                            <m:dPr>
                              <m:ctrlPr>
                                <a:rPr lang="mr-IN" altLang="zh-CN" b="1" i="1">
                                  <a:latin typeface="Cambria Math" panose="02040503050406030204" pitchFamily="18" charset="0"/>
                                </a:rPr>
                              </m:ctrlPr>
                            </m:dPr>
                            <m:e>
                              <m:r>
                                <a:rPr lang="en-US" altLang="zh-CN" b="1" i="1">
                                  <a:latin typeface="Cambria Math" charset="0"/>
                                  <a:ea typeface="Cambria Math" charset="0"/>
                                  <a:cs typeface="Cambria Math" charset="0"/>
                                </a:rPr>
                                <m:t>𝒓</m:t>
                              </m:r>
                              <m:r>
                                <a:rPr lang="en-US" altLang="zh-CN" b="1" i="1">
                                  <a:latin typeface="Cambria Math" charset="0"/>
                                  <a:ea typeface="Cambria Math" charset="0"/>
                                  <a:cs typeface="Cambria Math" charset="0"/>
                                </a:rPr>
                                <m:t>∙</m:t>
                              </m:r>
                              <m:r>
                                <a:rPr lang="en-US" altLang="zh-CN" b="1" i="1">
                                  <a:latin typeface="Cambria Math" charset="0"/>
                                  <a:ea typeface="Cambria Math" charset="0"/>
                                  <a:cs typeface="Cambria Math" charset="0"/>
                                </a:rPr>
                                <m:t>𝒗</m:t>
                              </m:r>
                            </m:e>
                          </m:d>
                        </m:e>
                        <m:sup>
                          <m:r>
                            <a:rPr lang="mr-IN" altLang="zh-CN" b="1" i="1" smtClean="0">
                              <a:latin typeface="Cambria Math" charset="0"/>
                              <a:ea typeface="Cambria Math" charset="0"/>
                              <a:cs typeface="Cambria Math" charset="0"/>
                            </a:rPr>
                            <m:t>𝜶</m:t>
                          </m:r>
                        </m:sup>
                      </m:sSup>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2038655" y="4730713"/>
                <a:ext cx="1949187" cy="287323"/>
              </a:xfrm>
              <a:prstGeom prst="rect">
                <a:avLst/>
              </a:prstGeom>
              <a:blipFill rotWithShape="0">
                <a:blip r:embed="rId5"/>
                <a:stretch>
                  <a:fillRect t="-136170" r="-313" b="-1744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37758" y="5298837"/>
                <a:ext cx="2650084" cy="369332"/>
              </a:xfrm>
              <a:prstGeom prst="rect">
                <a:avLst/>
              </a:prstGeom>
              <a:noFill/>
            </p:spPr>
            <p:txBody>
              <a:bodyPr wrap="none" rtlCol="0">
                <a:spAutoFit/>
              </a:bodyPr>
              <a:lstStyle/>
              <a:p>
                <a:r>
                  <a:rPr lang="zh-CN" altLang="en-US" dirty="0">
                    <a:latin typeface="Microsoft YaHei" charset="-122"/>
                    <a:ea typeface="Microsoft YaHei" charset="-122"/>
                    <a:cs typeface="Microsoft YaHei" charset="-122"/>
                  </a:rPr>
                  <a:t>可取适当的</a:t>
                </a:r>
                <a14:m>
                  <m:oMath xmlns:m="http://schemas.openxmlformats.org/officeDocument/2006/math">
                    <m:r>
                      <a:rPr lang="en-US" altLang="zh-CN" b="1" i="1">
                        <a:latin typeface="Cambria Math" charset="0"/>
                        <a:ea typeface="Microsoft YaHei" charset="-122"/>
                        <a:cs typeface="Microsoft YaHei" charset="-122"/>
                      </a:rPr>
                      <m:t>𝜷</m:t>
                    </m:r>
                  </m:oMath>
                </a14:m>
                <a:r>
                  <a:rPr lang="zh-CN" altLang="en-US" dirty="0">
                    <a:latin typeface="Microsoft YaHei" charset="-122"/>
                    <a:ea typeface="Microsoft YaHei" charset="-122"/>
                    <a:cs typeface="Microsoft YaHei" charset="-122"/>
                  </a:rPr>
                  <a:t>以匹配明亮</a:t>
                </a:r>
                <a:endParaRPr lang="en-US" dirty="0">
                  <a:latin typeface="Microsoft YaHei" charset="-122"/>
                  <a:ea typeface="Microsoft YaHei" charset="-122"/>
                  <a:cs typeface="Microsoft YaHei"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37758" y="5298837"/>
                <a:ext cx="2650084" cy="369332"/>
              </a:xfrm>
              <a:prstGeom prst="rect">
                <a:avLst/>
              </a:prstGeom>
              <a:blipFill rotWithShape="0">
                <a:blip r:embed="rId6"/>
                <a:stretch>
                  <a:fillRect l="-1839" t="-8197" r="-1839" b="-24590"/>
                </a:stretch>
              </a:blipFill>
            </p:spPr>
            <p:txBody>
              <a:bodyPr/>
              <a:lstStyle/>
              <a:p>
                <a:r>
                  <a:rPr lang="en-US">
                    <a:noFill/>
                  </a:rPr>
                  <a:t> </a:t>
                </a:r>
              </a:p>
            </p:txBody>
          </p:sp>
        </mc:Fallback>
      </mc:AlternateContent>
    </p:spTree>
    <p:extLst>
      <p:ext uri="{BB962C8B-B14F-4D97-AF65-F5344CB8AC3E}">
        <p14:creationId xmlns:p14="http://schemas.microsoft.com/office/powerpoint/2010/main" val="1222488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光照模型的程序实现</a:t>
            </a:r>
          </a:p>
        </p:txBody>
      </p:sp>
      <p:sp>
        <p:nvSpPr>
          <p:cNvPr id="3" name="内容占位符 2"/>
          <p:cNvSpPr>
            <a:spLocks noGrp="1"/>
          </p:cNvSpPr>
          <p:nvPr>
            <p:ph idx="1"/>
          </p:nvPr>
        </p:nvSpPr>
        <p:spPr/>
        <p:txBody>
          <a:bodyPr/>
          <a:lstStyle/>
          <a:p>
            <a:pPr>
              <a:buClr>
                <a:srgbClr val="94003F"/>
              </a:buClr>
            </a:pPr>
            <a:r>
              <a:rPr lang="zh-CN" altLang="en-US" sz="2400" dirty="0"/>
              <a:t>实现方式</a:t>
            </a:r>
            <a:endParaRPr lang="en-US" altLang="zh-CN" sz="2400" dirty="0"/>
          </a:p>
          <a:p>
            <a:pPr lvl="1">
              <a:buClr>
                <a:schemeClr val="tx1"/>
              </a:buClr>
            </a:pPr>
            <a:r>
              <a:rPr lang="zh-CN" altLang="en-US" sz="1800" dirty="0"/>
              <a:t>应用程序实现</a:t>
            </a:r>
            <a:endParaRPr lang="en-US" altLang="zh-CN" sz="1800" dirty="0"/>
          </a:p>
          <a:p>
            <a:pPr lvl="1">
              <a:buClr>
                <a:schemeClr val="tx1"/>
              </a:buClr>
            </a:pPr>
            <a:r>
              <a:rPr lang="zh-CN" altLang="en-US" sz="1800" dirty="0"/>
              <a:t>顶点着色器实现</a:t>
            </a:r>
            <a:endParaRPr lang="en-US" altLang="zh-CN" sz="1800" dirty="0"/>
          </a:p>
          <a:p>
            <a:pPr lvl="1">
              <a:buClr>
                <a:schemeClr val="tx1"/>
              </a:buClr>
            </a:pPr>
            <a:r>
              <a:rPr lang="zh-CN" altLang="en-US" sz="1800" dirty="0"/>
              <a:t>片元着色器实现</a:t>
            </a:r>
            <a:endParaRPr lang="en-US" altLang="zh-CN" sz="1800" dirty="0"/>
          </a:p>
          <a:p>
            <a:endParaRPr lang="en-US" altLang="zh-CN" sz="2400" dirty="0"/>
          </a:p>
          <a:p>
            <a:r>
              <a:rPr lang="zh-CN" altLang="en-US" sz="2400" dirty="0"/>
              <a:t>应用程序实现</a:t>
            </a:r>
            <a:endParaRPr lang="en-US" altLang="zh-CN" sz="2400" dirty="0"/>
          </a:p>
          <a:p>
            <a:pPr lvl="1">
              <a:buClr>
                <a:schemeClr val="tx1"/>
              </a:buClr>
            </a:pPr>
            <a:r>
              <a:rPr lang="zh-CN" altLang="en-US" sz="1800" dirty="0"/>
              <a:t>分别计算环境光、</a:t>
            </a:r>
            <a:endParaRPr lang="en-US" altLang="zh-CN" sz="1800" dirty="0"/>
          </a:p>
          <a:p>
            <a:pPr marL="457200" lvl="1" indent="0">
              <a:buClr>
                <a:schemeClr val="tx1"/>
              </a:buClr>
              <a:buNone/>
            </a:pPr>
            <a:r>
              <a:rPr lang="zh-CN" altLang="en-US" sz="1800" dirty="0"/>
              <a:t>   漫反射光和镜面光</a:t>
            </a:r>
            <a:endParaRPr lang="en-US" altLang="zh-CN" sz="1800" dirty="0"/>
          </a:p>
          <a:p>
            <a:pPr lvl="1">
              <a:buClr>
                <a:schemeClr val="tx1"/>
              </a:buClr>
            </a:pPr>
            <a:r>
              <a:rPr lang="zh-CN" altLang="en-US" sz="1800" dirty="0"/>
              <a:t>光照颜色求和</a:t>
            </a:r>
            <a:endParaRPr lang="en-US" altLang="zh-CN" sz="1800" dirty="0"/>
          </a:p>
          <a:p>
            <a:pPr lvl="1">
              <a:buClr>
                <a:schemeClr val="tx1"/>
              </a:buClr>
            </a:pPr>
            <a:r>
              <a:rPr lang="zh-CN" altLang="en-US" sz="1800" dirty="0"/>
              <a:t>顶点着色器实现</a:t>
            </a:r>
            <a:endParaRPr lang="en-US" altLang="zh-CN" sz="1800" dirty="0"/>
          </a:p>
          <a:p>
            <a:pPr lvl="1">
              <a:buClr>
                <a:schemeClr val="tx1"/>
              </a:buClr>
            </a:pPr>
            <a:r>
              <a:rPr lang="zh-CN" altLang="en-US" sz="1800" dirty="0"/>
              <a:t>片元着色器实现</a:t>
            </a:r>
            <a:endParaRPr lang="en-US" altLang="zh-CN" sz="1800" dirty="0"/>
          </a:p>
          <a:p>
            <a:endParaRPr lang="en-US" altLang="zh-CN" sz="18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57</a:t>
            </a:fld>
            <a:endParaRPr lang="zh-CN" altLang="en-US"/>
          </a:p>
        </p:txBody>
      </p:sp>
      <p:sp>
        <p:nvSpPr>
          <p:cNvPr id="6" name="矩形 5">
            <a:extLst>
              <a:ext uri="{FF2B5EF4-FFF2-40B4-BE49-F238E27FC236}">
                <a16:creationId xmlns:a16="http://schemas.microsoft.com/office/drawing/2014/main" id="{FBC15059-3676-498E-B80C-B0201C6BE36F}"/>
              </a:ext>
            </a:extLst>
          </p:cNvPr>
          <p:cNvSpPr/>
          <p:nvPr/>
        </p:nvSpPr>
        <p:spPr>
          <a:xfrm>
            <a:off x="3327991" y="1063817"/>
            <a:ext cx="5592725" cy="5355312"/>
          </a:xfrm>
          <a:prstGeom prst="rect">
            <a:avLst/>
          </a:prstGeom>
          <a:solidFill>
            <a:srgbClr val="BDD7EE">
              <a:alpha val="52941"/>
            </a:srgbClr>
          </a:solidFill>
        </p:spPr>
        <p:txBody>
          <a:bodyPr wrap="square">
            <a:spAutoFit/>
          </a:bodyPr>
          <a:lstStyle/>
          <a:p>
            <a:r>
              <a:rPr lang="en-US" altLang="zh-CN" dirty="0">
                <a:solidFill>
                  <a:srgbClr val="00B050"/>
                </a:solidFill>
                <a:latin typeface="ZztexMono-Regular"/>
              </a:rPr>
              <a:t>//</a:t>
            </a:r>
            <a:r>
              <a:rPr lang="zh-CN" altLang="en-US" dirty="0">
                <a:solidFill>
                  <a:srgbClr val="00B050"/>
                </a:solidFill>
                <a:latin typeface="ZztexMono-Regular"/>
              </a:rPr>
              <a:t>计算四个归一化向量</a:t>
            </a:r>
          </a:p>
          <a:p>
            <a:r>
              <a:rPr lang="en-US" altLang="zh-CN" dirty="0">
                <a:solidFill>
                  <a:srgbClr val="0000FF"/>
                </a:solidFill>
                <a:latin typeface="ZztexMono-Regular"/>
              </a:rPr>
              <a:t>vec3 </a:t>
            </a:r>
            <a:r>
              <a:rPr lang="en-US" altLang="zh-CN" dirty="0">
                <a:latin typeface="ZztexMono-Regular"/>
              </a:rPr>
              <a:t>N = </a:t>
            </a:r>
            <a:r>
              <a:rPr lang="en-US" altLang="zh-CN" b="1" dirty="0">
                <a:latin typeface="ZztexMono-Regular"/>
              </a:rPr>
              <a:t>normalize</a:t>
            </a:r>
            <a:r>
              <a:rPr lang="en-US" altLang="zh-CN" dirty="0">
                <a:latin typeface="ZztexMono-Regular"/>
              </a:rPr>
              <a:t>(norm); </a:t>
            </a:r>
          </a:p>
          <a:p>
            <a:r>
              <a:rPr lang="en-US" altLang="zh-CN" dirty="0">
                <a:solidFill>
                  <a:srgbClr val="0000FF"/>
                </a:solidFill>
                <a:latin typeface="ZztexMono-Regular"/>
              </a:rPr>
              <a:t>vec3</a:t>
            </a:r>
            <a:r>
              <a:rPr lang="en-US" altLang="zh-CN" dirty="0">
                <a:latin typeface="ZztexMono-Regular"/>
              </a:rPr>
              <a:t> L = </a:t>
            </a:r>
            <a:r>
              <a:rPr lang="en-US" altLang="zh-CN" b="1" dirty="0">
                <a:latin typeface="ZztexMono-Regular"/>
              </a:rPr>
              <a:t>normalize</a:t>
            </a:r>
            <a:r>
              <a:rPr lang="en-US" altLang="zh-CN" dirty="0">
                <a:latin typeface="ZztexMono-Regular"/>
              </a:rPr>
              <a:t>(</a:t>
            </a:r>
            <a:r>
              <a:rPr lang="en-US" altLang="zh-CN" dirty="0" err="1">
                <a:latin typeface="ZztexMono-Regular"/>
              </a:rPr>
              <a:t>l_pos</a:t>
            </a:r>
            <a:r>
              <a:rPr lang="en-US" altLang="zh-CN" dirty="0">
                <a:latin typeface="ZztexMono-Regular"/>
              </a:rPr>
              <a:t> - pos );</a:t>
            </a:r>
          </a:p>
          <a:p>
            <a:r>
              <a:rPr lang="en-US" altLang="zh-CN" dirty="0">
                <a:solidFill>
                  <a:srgbClr val="0000FF"/>
                </a:solidFill>
                <a:latin typeface="ZztexMono-Regular"/>
              </a:rPr>
              <a:t>vec3 </a:t>
            </a:r>
            <a:r>
              <a:rPr lang="pt-BR" altLang="zh-CN" dirty="0">
                <a:latin typeface="ZztexMono-Regular"/>
              </a:rPr>
              <a:t>V = </a:t>
            </a:r>
            <a:r>
              <a:rPr lang="pt-BR" altLang="zh-CN" b="1" dirty="0">
                <a:latin typeface="ZztexMono-Regular"/>
              </a:rPr>
              <a:t>normalize</a:t>
            </a:r>
            <a:r>
              <a:rPr lang="pt-BR" altLang="zh-CN" dirty="0">
                <a:latin typeface="ZztexMono-Regular"/>
              </a:rPr>
              <a:t>( -pos );</a:t>
            </a:r>
          </a:p>
          <a:p>
            <a:r>
              <a:rPr lang="en-US" altLang="zh-CN" dirty="0">
                <a:solidFill>
                  <a:srgbClr val="0000FF"/>
                </a:solidFill>
                <a:latin typeface="ZztexMono-Regular"/>
              </a:rPr>
              <a:t>vec3</a:t>
            </a:r>
            <a:r>
              <a:rPr lang="pt-BR" altLang="zh-CN" dirty="0">
                <a:latin typeface="ZztexMono-Regular"/>
              </a:rPr>
              <a:t> R = </a:t>
            </a:r>
            <a:r>
              <a:rPr lang="pt-BR" altLang="zh-CN" b="1" dirty="0">
                <a:latin typeface="ZztexMono-Regular"/>
              </a:rPr>
              <a:t>reflect</a:t>
            </a:r>
            <a:r>
              <a:rPr lang="pt-BR" altLang="zh-CN" dirty="0">
                <a:latin typeface="ZztexMono-Regular"/>
              </a:rPr>
              <a:t>(-L, N);</a:t>
            </a:r>
          </a:p>
          <a:p>
            <a:endParaRPr lang="en-US" altLang="zh-CN"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计算环境光光照</a:t>
            </a:r>
            <a:endParaRPr lang="en-US" altLang="zh-CN" dirty="0">
              <a:solidFill>
                <a:srgbClr val="0000FF"/>
              </a:solidFill>
              <a:latin typeface="ZztexMono-Regular"/>
            </a:endParaRPr>
          </a:p>
          <a:p>
            <a:r>
              <a:rPr lang="en-US" altLang="zh-CN" dirty="0">
                <a:solidFill>
                  <a:srgbClr val="0000FF"/>
                </a:solidFill>
                <a:latin typeface="ZztexMono-Regular"/>
              </a:rPr>
              <a:t>color4 </a:t>
            </a:r>
            <a:r>
              <a:rPr lang="en-US" altLang="zh-CN" dirty="0">
                <a:latin typeface="ZztexMono-Regular"/>
              </a:rPr>
              <a:t>ambient = </a:t>
            </a:r>
            <a:r>
              <a:rPr lang="en-US" altLang="zh-CN" dirty="0" err="1">
                <a:latin typeface="ZztexMono-Regular"/>
              </a:rPr>
              <a:t>AmbientProduct</a:t>
            </a:r>
            <a:r>
              <a:rPr lang="en-US" altLang="zh-CN" dirty="0">
                <a:latin typeface="ZztexMono-Regular"/>
              </a:rPr>
              <a:t>; </a:t>
            </a:r>
          </a:p>
          <a:p>
            <a:endParaRPr lang="en-US" altLang="zh-CN"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计算漫反射光光照</a:t>
            </a:r>
          </a:p>
          <a:p>
            <a:r>
              <a:rPr lang="en-US" altLang="zh-CN" dirty="0">
                <a:solidFill>
                  <a:srgbClr val="0000FF"/>
                </a:solidFill>
                <a:latin typeface="ZztexMono-Regular"/>
              </a:rPr>
              <a:t>color4 </a:t>
            </a:r>
            <a:r>
              <a:rPr lang="en-US" altLang="zh-CN" dirty="0">
                <a:latin typeface="ZztexMono-Regular"/>
              </a:rPr>
              <a:t>diffuse = </a:t>
            </a:r>
            <a:r>
              <a:rPr lang="en-US" altLang="zh-CN" dirty="0" err="1">
                <a:latin typeface="ZztexMono-Regular"/>
              </a:rPr>
              <a:t>DiffuseProduct</a:t>
            </a:r>
            <a:r>
              <a:rPr lang="en-US" altLang="zh-CN" dirty="0">
                <a:latin typeface="ZztexMono-Regular"/>
              </a:rPr>
              <a:t> * </a:t>
            </a:r>
            <a:r>
              <a:rPr lang="en-US" altLang="zh-CN" b="1" dirty="0">
                <a:latin typeface="ZztexMono-Regular"/>
              </a:rPr>
              <a:t>max</a:t>
            </a:r>
            <a:r>
              <a:rPr lang="en-US" altLang="zh-CN" dirty="0">
                <a:latin typeface="ZztexMono-Regular"/>
              </a:rPr>
              <a:t>(</a:t>
            </a:r>
            <a:r>
              <a:rPr lang="en-US" altLang="zh-CN" b="1" dirty="0">
                <a:latin typeface="ZztexMono-Regular"/>
              </a:rPr>
              <a:t>dot</a:t>
            </a:r>
            <a:r>
              <a:rPr lang="en-US" altLang="zh-CN" dirty="0">
                <a:latin typeface="ZztexMono-Regular"/>
              </a:rPr>
              <a:t>(N, L),</a:t>
            </a:r>
            <a:r>
              <a:rPr lang="zh-CN" altLang="en-US" dirty="0">
                <a:latin typeface="ZztexMono-Regular"/>
              </a:rPr>
              <a:t> </a:t>
            </a:r>
            <a:r>
              <a:rPr lang="en-US" altLang="zh-CN" dirty="0">
                <a:latin typeface="ZztexMono-Regular"/>
              </a:rPr>
              <a:t>0.0); </a:t>
            </a:r>
          </a:p>
          <a:p>
            <a:endParaRPr lang="en-US" altLang="zh-CN" dirty="0">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计算镜面反射光光照</a:t>
            </a:r>
          </a:p>
          <a:p>
            <a:r>
              <a:rPr lang="en-US" altLang="zh-CN" dirty="0">
                <a:solidFill>
                  <a:srgbClr val="0000FF"/>
                </a:solidFill>
                <a:latin typeface="ZztexMono-Regular"/>
              </a:rPr>
              <a:t>color4 </a:t>
            </a:r>
            <a:r>
              <a:rPr lang="en-US" altLang="zh-CN" dirty="0">
                <a:latin typeface="ZztexMono-Regular"/>
              </a:rPr>
              <a:t>specular =</a:t>
            </a:r>
            <a:r>
              <a:rPr lang="zh-CN" altLang="en-US" dirty="0">
                <a:latin typeface="ZztexMono-Regular"/>
              </a:rPr>
              <a:t> </a:t>
            </a:r>
            <a:r>
              <a:rPr lang="en-US" altLang="zh-CN" dirty="0" err="1">
                <a:latin typeface="ZztexMono-Regular"/>
              </a:rPr>
              <a:t>SpecularProduct</a:t>
            </a:r>
            <a:r>
              <a:rPr lang="en-US" altLang="zh-CN" dirty="0">
                <a:latin typeface="ZztexMono-Regular"/>
              </a:rPr>
              <a:t> * </a:t>
            </a:r>
            <a:r>
              <a:rPr lang="en-US" altLang="zh-CN" b="1" dirty="0">
                <a:latin typeface="ZztexMono-Regular"/>
              </a:rPr>
              <a:t>pow</a:t>
            </a:r>
            <a:r>
              <a:rPr lang="en-US" altLang="zh-CN" dirty="0">
                <a:latin typeface="ZztexMono-Regular"/>
              </a:rPr>
              <a:t>(</a:t>
            </a:r>
            <a:r>
              <a:rPr lang="en-US" altLang="zh-CN" b="1" dirty="0">
                <a:latin typeface="ZztexMono-Regular"/>
              </a:rPr>
              <a:t>max</a:t>
            </a:r>
            <a:r>
              <a:rPr lang="en-US" altLang="zh-CN" dirty="0">
                <a:latin typeface="ZztexMono-Regular"/>
              </a:rPr>
              <a:t>(</a:t>
            </a:r>
            <a:r>
              <a:rPr lang="en-US" altLang="zh-CN" b="1" dirty="0">
                <a:latin typeface="ZztexMono-Regular"/>
              </a:rPr>
              <a:t>dot</a:t>
            </a:r>
            <a:r>
              <a:rPr lang="en-US" altLang="zh-CN" dirty="0">
                <a:latin typeface="ZztexMono-Regular"/>
              </a:rPr>
              <a:t>(V,R),0.0),</a:t>
            </a:r>
            <a:r>
              <a:rPr lang="zh-CN" altLang="en-US" dirty="0">
                <a:latin typeface="ZztexMono-Regular"/>
              </a:rPr>
              <a:t> </a:t>
            </a:r>
            <a:r>
              <a:rPr lang="en-US" altLang="zh-CN" dirty="0" err="1">
                <a:latin typeface="ZztexMono-Regular"/>
              </a:rPr>
              <a:t>material_shininess</a:t>
            </a:r>
            <a:r>
              <a:rPr lang="en-US" altLang="zh-CN" dirty="0">
                <a:latin typeface="ZztexMono-Regular"/>
              </a:rPr>
              <a:t>);</a:t>
            </a:r>
          </a:p>
          <a:p>
            <a:endParaRPr lang="en-US" altLang="zh-CN" b="1"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光照求和</a:t>
            </a:r>
            <a:endParaRPr lang="zh-CN" altLang="en-US" b="1" dirty="0">
              <a:solidFill>
                <a:srgbClr val="0000FF"/>
              </a:solidFill>
              <a:latin typeface="ZztexMono-Regular"/>
            </a:endParaRPr>
          </a:p>
          <a:p>
            <a:r>
              <a:rPr lang="en-US" altLang="zh-CN" dirty="0">
                <a:latin typeface="ZztexMono-Regular"/>
              </a:rPr>
              <a:t>color = ambient + diffuse + specular; </a:t>
            </a:r>
          </a:p>
          <a:p>
            <a:r>
              <a:rPr lang="en-US" altLang="zh-CN" dirty="0" err="1">
                <a:latin typeface="ZztexMono-Regular"/>
              </a:rPr>
              <a:t>Color.a</a:t>
            </a:r>
            <a:r>
              <a:rPr lang="en-US" altLang="zh-CN" dirty="0">
                <a:latin typeface="ZztexMono-Regular"/>
              </a:rPr>
              <a:t> = 1.0;</a:t>
            </a:r>
          </a:p>
        </p:txBody>
      </p:sp>
    </p:spTree>
    <p:extLst>
      <p:ext uri="{BB962C8B-B14F-4D97-AF65-F5344CB8AC3E}">
        <p14:creationId xmlns:p14="http://schemas.microsoft.com/office/powerpoint/2010/main" val="7286037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光照模型的顶点着色器实现</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58</a:t>
            </a:fld>
            <a:endParaRPr lang="zh-CN" altLang="en-US"/>
          </a:p>
        </p:txBody>
      </p:sp>
      <p:sp>
        <p:nvSpPr>
          <p:cNvPr id="8" name="矩形 7">
            <a:extLst>
              <a:ext uri="{FF2B5EF4-FFF2-40B4-BE49-F238E27FC236}">
                <a16:creationId xmlns:a16="http://schemas.microsoft.com/office/drawing/2014/main" id="{CD53329B-F5BD-4ECF-B125-CD77FC36BCE3}"/>
              </a:ext>
            </a:extLst>
          </p:cNvPr>
          <p:cNvSpPr/>
          <p:nvPr/>
        </p:nvSpPr>
        <p:spPr>
          <a:xfrm>
            <a:off x="466077" y="1129984"/>
            <a:ext cx="8211845" cy="5632311"/>
          </a:xfrm>
          <a:prstGeom prst="rect">
            <a:avLst/>
          </a:prstGeom>
          <a:solidFill>
            <a:srgbClr val="BDD7EE">
              <a:alpha val="52941"/>
            </a:srgbClr>
          </a:solidFill>
        </p:spPr>
        <p:txBody>
          <a:bodyPr wrap="square">
            <a:spAutoFit/>
          </a:bodyPr>
          <a:lstStyle/>
          <a:p>
            <a:r>
              <a:rPr lang="en-US" altLang="zh-CN" dirty="0">
                <a:latin typeface="ZztexMono-Regular"/>
              </a:rPr>
              <a:t>void main()</a:t>
            </a:r>
          </a:p>
          <a:p>
            <a:r>
              <a:rPr lang="en-US" altLang="zh-CN" dirty="0">
                <a:latin typeface="ZztexMono-Regular"/>
              </a:rPr>
              <a:t>{</a:t>
            </a:r>
          </a:p>
          <a:p>
            <a:pPr lvl="1"/>
            <a:r>
              <a:rPr lang="zh-CN" altLang="en-US" dirty="0">
                <a:solidFill>
                  <a:srgbClr val="0000FF"/>
                </a:solidFill>
                <a:latin typeface="ZztexMono-Regular"/>
              </a:rPr>
              <a:t> </a:t>
            </a:r>
            <a:r>
              <a:rPr lang="en-US" altLang="zh-CN" dirty="0">
                <a:solidFill>
                  <a:srgbClr val="00B050"/>
                </a:solidFill>
                <a:latin typeface="ZztexMono-Regular"/>
              </a:rPr>
              <a:t>// </a:t>
            </a:r>
            <a:r>
              <a:rPr lang="zh-CN" altLang="en-US" dirty="0">
                <a:solidFill>
                  <a:srgbClr val="00B050"/>
                </a:solidFill>
                <a:latin typeface="ZztexMono-Regular"/>
              </a:rPr>
              <a:t>计算顶点最终位置，传给顶点着色器</a:t>
            </a:r>
          </a:p>
          <a:p>
            <a:pPr lvl="1"/>
            <a:r>
              <a:rPr lang="zh-CN" altLang="en-US" dirty="0">
                <a:solidFill>
                  <a:srgbClr val="0000FF"/>
                </a:solidFill>
                <a:latin typeface="ZztexMono-Regular"/>
              </a:rPr>
              <a:t> </a:t>
            </a:r>
            <a:r>
              <a:rPr lang="en-US" altLang="zh-CN" dirty="0" err="1">
                <a:latin typeface="ZztexMono-Regular"/>
              </a:rPr>
              <a:t>gl_Position</a:t>
            </a:r>
            <a:r>
              <a:rPr lang="en-US" altLang="zh-CN" dirty="0">
                <a:latin typeface="ZztexMono-Regular"/>
              </a:rPr>
              <a:t> = </a:t>
            </a:r>
            <a:r>
              <a:rPr lang="en-US" altLang="zh-CN" dirty="0" err="1">
                <a:latin typeface="ZztexMono-Regular"/>
              </a:rPr>
              <a:t>ModelViewProjection</a:t>
            </a:r>
            <a:r>
              <a:rPr lang="en-US" altLang="zh-CN" dirty="0">
                <a:latin typeface="ZztexMono-Regular"/>
              </a:rPr>
              <a:t> * </a:t>
            </a:r>
            <a:r>
              <a:rPr lang="en-US" altLang="zh-CN" dirty="0" err="1">
                <a:latin typeface="ZztexMono-Regular"/>
              </a:rPr>
              <a:t>vPosition</a:t>
            </a:r>
            <a:r>
              <a:rPr lang="en-US" altLang="zh-CN" dirty="0">
                <a:latin typeface="ZztexMono-Regular"/>
              </a:rPr>
              <a:t>;</a:t>
            </a:r>
          </a:p>
          <a:p>
            <a:pPr lvl="1"/>
            <a:endParaRPr lang="en-US" altLang="zh-CN" dirty="0">
              <a:solidFill>
                <a:srgbClr val="0000FF"/>
              </a:solidFill>
              <a:latin typeface="ZztexMono-Regular"/>
            </a:endParaRPr>
          </a:p>
          <a:p>
            <a:pPr lvl="1"/>
            <a:r>
              <a:rPr lang="en-US" altLang="zh-CN" dirty="0">
                <a:solidFill>
                  <a:srgbClr val="56C791"/>
                </a:solidFill>
                <a:latin typeface="ZztexMono-Regular"/>
              </a:rPr>
              <a:t> </a:t>
            </a:r>
            <a:r>
              <a:rPr lang="en-US" altLang="zh-CN" dirty="0">
                <a:solidFill>
                  <a:srgbClr val="00B050"/>
                </a:solidFill>
                <a:latin typeface="ZztexMono-Regular"/>
              </a:rPr>
              <a:t>// </a:t>
            </a:r>
            <a:r>
              <a:rPr lang="zh-CN" altLang="en-US" dirty="0">
                <a:solidFill>
                  <a:srgbClr val="00B050"/>
                </a:solidFill>
                <a:latin typeface="ZztexMono-Regular"/>
              </a:rPr>
              <a:t>将顶点坐标、光源坐标和法向量转换到相机坐标系</a:t>
            </a:r>
          </a:p>
          <a:p>
            <a:pPr lvl="1"/>
            <a:r>
              <a:rPr lang="zh-CN" altLang="en-US" dirty="0">
                <a:solidFill>
                  <a:srgbClr val="0000FF"/>
                </a:solidFill>
                <a:latin typeface="ZztexMono-Regular"/>
              </a:rPr>
              <a:t> </a:t>
            </a:r>
            <a:r>
              <a:rPr lang="en-US" altLang="zh-CN" dirty="0">
                <a:solidFill>
                  <a:srgbClr val="0000FF"/>
                </a:solidFill>
                <a:latin typeface="ZztexMono-Regular"/>
              </a:rPr>
              <a:t>vec3</a:t>
            </a:r>
            <a:r>
              <a:rPr lang="en-US" altLang="zh-CN" dirty="0">
                <a:latin typeface="ZztexMono-Regular"/>
              </a:rPr>
              <a:t> pos = (</a:t>
            </a:r>
            <a:r>
              <a:rPr lang="en-US" altLang="zh-CN" dirty="0" err="1">
                <a:latin typeface="ZztexMono-Regular"/>
              </a:rPr>
              <a:t>ModelView</a:t>
            </a:r>
            <a:r>
              <a:rPr lang="en-US" altLang="zh-CN" dirty="0">
                <a:latin typeface="ZztexMono-Regular"/>
              </a:rPr>
              <a:t>*</a:t>
            </a:r>
            <a:r>
              <a:rPr lang="en-US" altLang="zh-CN" dirty="0" err="1">
                <a:latin typeface="ZztexMono-Regular"/>
              </a:rPr>
              <a:t>vPosition</a:t>
            </a:r>
            <a:r>
              <a:rPr lang="en-US" altLang="zh-CN" dirty="0">
                <a:latin typeface="ZztexMono-Regular"/>
              </a:rPr>
              <a:t>).</a:t>
            </a:r>
            <a:r>
              <a:rPr lang="en-US" altLang="zh-CN" dirty="0" err="1">
                <a:latin typeface="ZztexMono-Regular"/>
              </a:rPr>
              <a:t>xyz</a:t>
            </a:r>
            <a:r>
              <a:rPr lang="en-US" altLang="zh-CN" dirty="0">
                <a:latin typeface="ZztexMono-Regular"/>
              </a:rPr>
              <a:t>;</a:t>
            </a:r>
          </a:p>
          <a:p>
            <a:pPr lvl="1"/>
            <a:r>
              <a:rPr lang="en-US" altLang="zh-CN" dirty="0">
                <a:latin typeface="ZztexMono-Regular"/>
              </a:rPr>
              <a:t> </a:t>
            </a:r>
            <a:r>
              <a:rPr lang="en-US" altLang="zh-CN" dirty="0">
                <a:solidFill>
                  <a:srgbClr val="0000FF"/>
                </a:solidFill>
                <a:latin typeface="ZztexMono-Regular"/>
              </a:rPr>
              <a:t>vec3</a:t>
            </a:r>
            <a:r>
              <a:rPr lang="en-US" altLang="zh-CN" dirty="0">
                <a:latin typeface="ZztexMono-Regular"/>
              </a:rPr>
              <a:t> </a:t>
            </a:r>
            <a:r>
              <a:rPr lang="en-US" altLang="zh-CN" dirty="0" err="1">
                <a:latin typeface="ZztexMono-Regular"/>
              </a:rPr>
              <a:t>l_pos</a:t>
            </a:r>
            <a:r>
              <a:rPr lang="en-US" altLang="zh-CN" dirty="0">
                <a:latin typeface="ZztexMono-Regular"/>
              </a:rPr>
              <a:t> = (</a:t>
            </a:r>
            <a:r>
              <a:rPr lang="en-US" altLang="zh-CN" dirty="0" err="1">
                <a:latin typeface="ZztexMono-Regular"/>
              </a:rPr>
              <a:t>ModelView</a:t>
            </a:r>
            <a:r>
              <a:rPr lang="en-US" altLang="zh-CN" dirty="0">
                <a:latin typeface="ZztexMono-Regular"/>
              </a:rPr>
              <a:t>*</a:t>
            </a:r>
            <a:r>
              <a:rPr lang="en-US" altLang="zh-CN" dirty="0" err="1">
                <a:latin typeface="ZztexMono-Regular"/>
              </a:rPr>
              <a:t>LightPosition</a:t>
            </a:r>
            <a:r>
              <a:rPr lang="en-US" altLang="zh-CN" dirty="0">
                <a:latin typeface="ZztexMono-Regular"/>
              </a:rPr>
              <a:t>).</a:t>
            </a:r>
            <a:r>
              <a:rPr lang="en-US" altLang="zh-CN" dirty="0" err="1">
                <a:latin typeface="ZztexMono-Regular"/>
              </a:rPr>
              <a:t>xyz</a:t>
            </a:r>
            <a:r>
              <a:rPr lang="en-US" altLang="zh-CN" dirty="0">
                <a:latin typeface="ZztexMono-Regular"/>
              </a:rPr>
              <a:t>;</a:t>
            </a:r>
          </a:p>
          <a:p>
            <a:pPr lvl="1"/>
            <a:r>
              <a:rPr lang="en-US" altLang="zh-CN" dirty="0">
                <a:latin typeface="ZztexMono-Regular"/>
              </a:rPr>
              <a:t> </a:t>
            </a:r>
            <a:r>
              <a:rPr lang="en-US" altLang="zh-CN" dirty="0">
                <a:solidFill>
                  <a:srgbClr val="0000FF"/>
                </a:solidFill>
                <a:latin typeface="ZztexMono-Regular"/>
              </a:rPr>
              <a:t>vec3</a:t>
            </a:r>
            <a:r>
              <a:rPr lang="en-US" altLang="zh-CN" dirty="0">
                <a:latin typeface="ZztexMono-Regular"/>
              </a:rPr>
              <a:t> norm = (</a:t>
            </a:r>
            <a:r>
              <a:rPr lang="en-US" altLang="zh-CN" dirty="0" err="1">
                <a:latin typeface="ZztexMono-Regular"/>
              </a:rPr>
              <a:t>ModelView</a:t>
            </a:r>
            <a:r>
              <a:rPr lang="en-US" altLang="zh-CN" dirty="0">
                <a:latin typeface="ZztexMono-Regular"/>
              </a:rPr>
              <a:t>*vec4(</a:t>
            </a:r>
            <a:r>
              <a:rPr lang="en-US" altLang="zh-CN" dirty="0" err="1">
                <a:latin typeface="ZztexMono-Regular"/>
              </a:rPr>
              <a:t>vNormal</a:t>
            </a:r>
            <a:r>
              <a:rPr lang="en-US" altLang="zh-CN" dirty="0">
                <a:latin typeface="ZztexMono-Regular"/>
              </a:rPr>
              <a:t>, 0.0)).</a:t>
            </a:r>
            <a:r>
              <a:rPr lang="en-US" altLang="zh-CN" dirty="0" err="1">
                <a:latin typeface="ZztexMono-Regular"/>
              </a:rPr>
              <a:t>xyz</a:t>
            </a:r>
            <a:r>
              <a:rPr lang="en-US" altLang="zh-CN" dirty="0">
                <a:latin typeface="ZztexMono-Regular"/>
              </a:rPr>
              <a:t>; </a:t>
            </a:r>
          </a:p>
          <a:p>
            <a:pPr lvl="1"/>
            <a:endParaRPr lang="en-US" altLang="zh-CN" dirty="0">
              <a:solidFill>
                <a:srgbClr val="0000FF"/>
              </a:solidFill>
              <a:latin typeface="ZztexMono-Regular"/>
            </a:endParaRPr>
          </a:p>
          <a:p>
            <a:r>
              <a:rPr lang="en-US" altLang="zh-CN" dirty="0">
                <a:solidFill>
                  <a:srgbClr val="0000FF"/>
                </a:solidFill>
                <a:latin typeface="ZztexMono-Regular"/>
              </a:rPr>
              <a:t>          </a:t>
            </a:r>
            <a:r>
              <a:rPr lang="en-US" altLang="zh-CN" dirty="0">
                <a:solidFill>
                  <a:srgbClr val="00B050"/>
                </a:solidFill>
                <a:latin typeface="ZztexMono-Regular"/>
              </a:rPr>
              <a:t>//</a:t>
            </a:r>
            <a:r>
              <a:rPr lang="zh-CN" altLang="en-US" dirty="0">
                <a:solidFill>
                  <a:srgbClr val="00B050"/>
                </a:solidFill>
                <a:latin typeface="ZztexMono-Regular"/>
              </a:rPr>
              <a:t>计算四个归一化向量</a:t>
            </a:r>
          </a:p>
          <a:p>
            <a:r>
              <a:rPr lang="en-US" altLang="zh-CN" dirty="0">
                <a:solidFill>
                  <a:srgbClr val="0000FF"/>
                </a:solidFill>
                <a:latin typeface="ZztexMono-Regular"/>
              </a:rPr>
              <a:t>          </a:t>
            </a:r>
            <a:r>
              <a:rPr lang="en-US" altLang="zh-CN" dirty="0">
                <a:latin typeface="ZztexMono-Regular"/>
              </a:rPr>
              <a:t>…</a:t>
            </a:r>
            <a:endParaRPr lang="pt-BR" altLang="zh-CN" dirty="0">
              <a:latin typeface="ZztexMono-Regular"/>
            </a:endParaRPr>
          </a:p>
          <a:p>
            <a:pPr lvl="1"/>
            <a:endParaRPr lang="en-US" altLang="zh-CN" dirty="0">
              <a:latin typeface="ZztexMono-Regular"/>
            </a:endParaRPr>
          </a:p>
          <a:p>
            <a:pPr lvl="1"/>
            <a:r>
              <a:rPr lang="en-US" altLang="zh-CN" dirty="0">
                <a:solidFill>
                  <a:srgbClr val="00B050"/>
                </a:solidFill>
                <a:latin typeface="ZztexMono-Regular"/>
              </a:rPr>
              <a:t>//</a:t>
            </a:r>
            <a:r>
              <a:rPr lang="zh-CN" altLang="en-US" dirty="0">
                <a:solidFill>
                  <a:srgbClr val="00B050"/>
                </a:solidFill>
                <a:latin typeface="ZztexMono-Regular"/>
              </a:rPr>
              <a:t>计算镜面反射光光照</a:t>
            </a:r>
            <a:endParaRPr lang="en-US" altLang="zh-CN" dirty="0">
              <a:latin typeface="ZztexMono-Regular"/>
            </a:endParaRPr>
          </a:p>
          <a:p>
            <a:pPr lvl="1"/>
            <a:r>
              <a:rPr lang="en-US" altLang="zh-CN" dirty="0">
                <a:solidFill>
                  <a:srgbClr val="00B050"/>
                </a:solidFill>
                <a:latin typeface="ZztexMono-Regular"/>
              </a:rPr>
              <a:t>// </a:t>
            </a:r>
            <a:r>
              <a:rPr lang="zh-CN" altLang="en-US" dirty="0">
                <a:solidFill>
                  <a:srgbClr val="00B050"/>
                </a:solidFill>
                <a:latin typeface="ZztexMono-Regular"/>
              </a:rPr>
              <a:t>注意如果光源在背面则去除高光</a:t>
            </a:r>
            <a:endParaRPr lang="en-US" altLang="zh-CN" dirty="0">
              <a:solidFill>
                <a:srgbClr val="00B050"/>
              </a:solidFill>
              <a:latin typeface="ZztexMono-Regular"/>
            </a:endParaRPr>
          </a:p>
          <a:p>
            <a:pPr lvl="1"/>
            <a:r>
              <a:rPr lang="zh-CN" altLang="en-US" dirty="0">
                <a:latin typeface="ZztexMono-Regular"/>
              </a:rPr>
              <a:t> </a:t>
            </a:r>
            <a:r>
              <a:rPr lang="en-US" altLang="zh-CN" dirty="0">
                <a:latin typeface="ZztexMono-Regular"/>
              </a:rPr>
              <a:t>if( dot(L, N) &lt; 0.0 ) {</a:t>
            </a:r>
          </a:p>
          <a:p>
            <a:pPr lvl="1"/>
            <a:r>
              <a:rPr lang="en-US" altLang="zh-CN" dirty="0">
                <a:latin typeface="ZztexMono-Regular"/>
              </a:rPr>
              <a:t>	 specular = vec4(0.0, 0.0, 0.0, 1.0);</a:t>
            </a:r>
          </a:p>
          <a:p>
            <a:pPr lvl="1"/>
            <a:r>
              <a:rPr lang="en-US" altLang="zh-CN" dirty="0">
                <a:latin typeface="ZztexMono-Regular"/>
              </a:rPr>
              <a:t>   }</a:t>
            </a:r>
          </a:p>
          <a:p>
            <a:pPr lvl="1"/>
            <a:r>
              <a:rPr lang="en-US" altLang="zh-CN" dirty="0">
                <a:latin typeface="ZztexMono-Regular"/>
              </a:rPr>
              <a:t>…</a:t>
            </a:r>
          </a:p>
          <a:p>
            <a:r>
              <a:rPr lang="en-US" altLang="zh-CN" dirty="0">
                <a:latin typeface="ZztexMono-Regular"/>
              </a:rPr>
              <a:t>}</a:t>
            </a:r>
            <a:endParaRPr lang="zh-CN" altLang="en-US" dirty="0">
              <a:solidFill>
                <a:srgbClr val="00B050"/>
              </a:solidFill>
            </a:endParaRPr>
          </a:p>
        </p:txBody>
      </p:sp>
    </p:spTree>
    <p:extLst>
      <p:ext uri="{BB962C8B-B14F-4D97-AF65-F5344CB8AC3E}">
        <p14:creationId xmlns:p14="http://schemas.microsoft.com/office/powerpoint/2010/main" val="1937138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509114" y="1765952"/>
            <a:ext cx="3942874" cy="2002674"/>
          </a:xfrm>
          <a:prstGeom prst="rect">
            <a:avLst/>
          </a:prstGeom>
        </p:spPr>
      </p:pic>
      <p:sp>
        <p:nvSpPr>
          <p:cNvPr id="2" name="标题 1"/>
          <p:cNvSpPr>
            <a:spLocks noGrp="1"/>
          </p:cNvSpPr>
          <p:nvPr>
            <p:ph type="title"/>
          </p:nvPr>
        </p:nvSpPr>
        <p:spPr/>
        <p:txBody>
          <a:bodyPr/>
          <a:lstStyle/>
          <a:p>
            <a:r>
              <a:rPr lang="zh-CN" altLang="en-US" dirty="0"/>
              <a:t>多边形着色</a:t>
            </a:r>
          </a:p>
        </p:txBody>
      </p:sp>
      <p:sp>
        <p:nvSpPr>
          <p:cNvPr id="3" name="内容占位符 2"/>
          <p:cNvSpPr>
            <a:spLocks noGrp="1"/>
          </p:cNvSpPr>
          <p:nvPr>
            <p:ph idx="1"/>
          </p:nvPr>
        </p:nvSpPr>
        <p:spPr/>
        <p:txBody>
          <a:bodyPr>
            <a:normAutofit/>
          </a:bodyPr>
          <a:lstStyle/>
          <a:p>
            <a:pPr>
              <a:buClr>
                <a:srgbClr val="94003F"/>
              </a:buClr>
            </a:pPr>
            <a:r>
              <a:rPr lang="zh-CN" altLang="en-US" sz="2400" dirty="0"/>
              <a:t>着色（</a:t>
            </a:r>
            <a:r>
              <a:rPr lang="en-US" altLang="zh-CN" sz="2400" dirty="0"/>
              <a:t>Shading</a:t>
            </a:r>
            <a:r>
              <a:rPr lang="zh-CN" altLang="en-US" sz="2400" dirty="0"/>
              <a:t>）：</a:t>
            </a:r>
          </a:p>
          <a:p>
            <a:pPr lvl="1">
              <a:buClr>
                <a:schemeClr val="tx1"/>
              </a:buClr>
            </a:pPr>
            <a:r>
              <a:rPr lang="zh-CN" altLang="en-US" sz="1800" dirty="0"/>
              <a:t>根据光源与材质决定场景中</a:t>
            </a:r>
            <a:endParaRPr lang="en-US" altLang="zh-CN" sz="1800" dirty="0"/>
          </a:p>
          <a:p>
            <a:pPr lvl="1">
              <a:buClr>
                <a:schemeClr val="tx1"/>
              </a:buClr>
            </a:pPr>
            <a:r>
              <a:rPr lang="zh-CN" altLang="en-US" sz="1800" dirty="0"/>
              <a:t>某一曲面点的观测颜色</a:t>
            </a: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r>
              <a:rPr lang="zh-CN" altLang="en-US" sz="2400" dirty="0"/>
              <a:t>多边形着色：</a:t>
            </a:r>
          </a:p>
          <a:p>
            <a:pPr lvl="1">
              <a:buClr>
                <a:schemeClr val="tx1"/>
              </a:buClr>
            </a:pPr>
            <a:r>
              <a:rPr lang="zh-CN" altLang="en-US" sz="1800" dirty="0"/>
              <a:t>曲面的离散表示</a:t>
            </a:r>
            <a:endParaRPr lang="en-US" altLang="zh-CN" sz="1800" dirty="0"/>
          </a:p>
          <a:p>
            <a:pPr lvl="1">
              <a:buClr>
                <a:schemeClr val="tx1"/>
              </a:buClr>
            </a:pPr>
            <a:r>
              <a:rPr lang="zh-CN" altLang="en-US" sz="1800" dirty="0"/>
              <a:t>如何获得连续</a:t>
            </a:r>
            <a:r>
              <a:rPr lang="en-US" altLang="zh-CN" sz="1800" dirty="0"/>
              <a:t>or</a:t>
            </a:r>
            <a:r>
              <a:rPr lang="zh-CN" altLang="en-US" sz="1800" dirty="0"/>
              <a:t>光滑的着色效果？</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59</a:t>
            </a:fld>
            <a:endParaRPr lang="zh-CN" altLang="en-US"/>
          </a:p>
        </p:txBody>
      </p:sp>
      <p:sp>
        <p:nvSpPr>
          <p:cNvPr id="8" name="矩形 7"/>
          <p:cNvSpPr/>
          <p:nvPr/>
        </p:nvSpPr>
        <p:spPr>
          <a:xfrm>
            <a:off x="4098471" y="1196241"/>
            <a:ext cx="3883948" cy="369332"/>
          </a:xfrm>
          <a:prstGeom prst="rect">
            <a:avLst/>
          </a:prstGeom>
        </p:spPr>
        <p:txBody>
          <a:bodyPr wrap="none">
            <a:spAutoFit/>
          </a:bodyPr>
          <a:lstStyle/>
          <a:p>
            <a:r>
              <a:rPr lang="zh-CN" altLang="en-US" b="1" dirty="0">
                <a:solidFill>
                  <a:srgbClr val="00B0F0"/>
                </a:solidFill>
                <a:effectLst>
                  <a:outerShdw blurRad="38100" dist="38100" dir="2700000" algn="tl">
                    <a:srgbClr val="000000">
                      <a:alpha val="43137"/>
                    </a:srgbClr>
                  </a:outerShdw>
                </a:effectLst>
                <a:hlinkClick r:id="rId3"/>
              </a:rPr>
              <a:t>https://en.wikipedia.org/wiki/Shading</a:t>
            </a:r>
            <a:endParaRPr lang="zh-CN" altLang="en-US" b="1" dirty="0">
              <a:solidFill>
                <a:srgbClr val="00B0F0"/>
              </a:solidFill>
              <a:effectLst>
                <a:outerShdw blurRad="38100" dist="38100" dir="2700000" algn="tl">
                  <a:srgbClr val="000000">
                    <a:alpha val="43137"/>
                  </a:srgbClr>
                </a:outerShdw>
              </a:effectLst>
            </a:endParaRPr>
          </a:p>
        </p:txBody>
      </p:sp>
      <p:pic>
        <p:nvPicPr>
          <p:cNvPr id="9" name="图片 8"/>
          <p:cNvPicPr>
            <a:picLocks noChangeAspect="1"/>
          </p:cNvPicPr>
          <p:nvPr/>
        </p:nvPicPr>
        <p:blipFill>
          <a:blip r:embed="rId4"/>
          <a:stretch>
            <a:fillRect/>
          </a:stretch>
        </p:blipFill>
        <p:spPr>
          <a:xfrm>
            <a:off x="7911634" y="659714"/>
            <a:ext cx="829576" cy="823651"/>
          </a:xfrm>
          <a:prstGeom prst="rect">
            <a:avLst/>
          </a:prstGeom>
        </p:spPr>
      </p:pic>
      <p:pic>
        <p:nvPicPr>
          <p:cNvPr id="10" name="图片 9"/>
          <p:cNvPicPr>
            <a:picLocks noChangeAspect="1"/>
          </p:cNvPicPr>
          <p:nvPr/>
        </p:nvPicPr>
        <p:blipFill>
          <a:blip r:embed="rId5"/>
          <a:stretch>
            <a:fillRect/>
          </a:stretch>
        </p:blipFill>
        <p:spPr>
          <a:xfrm>
            <a:off x="848092" y="4289467"/>
            <a:ext cx="2437274" cy="1980000"/>
          </a:xfrm>
          <a:prstGeom prst="rect">
            <a:avLst/>
          </a:prstGeom>
        </p:spPr>
      </p:pic>
      <p:pic>
        <p:nvPicPr>
          <p:cNvPr id="11" name="图片 10"/>
          <p:cNvPicPr>
            <a:picLocks noChangeAspect="1"/>
          </p:cNvPicPr>
          <p:nvPr/>
        </p:nvPicPr>
        <p:blipFill>
          <a:blip r:embed="rId6"/>
          <a:stretch>
            <a:fillRect/>
          </a:stretch>
        </p:blipFill>
        <p:spPr>
          <a:xfrm>
            <a:off x="3502157" y="4289467"/>
            <a:ext cx="2437274" cy="1980000"/>
          </a:xfrm>
          <a:prstGeom prst="rect">
            <a:avLst/>
          </a:prstGeom>
        </p:spPr>
      </p:pic>
      <p:pic>
        <p:nvPicPr>
          <p:cNvPr id="12" name="图片 11"/>
          <p:cNvPicPr>
            <a:picLocks noChangeAspect="1"/>
          </p:cNvPicPr>
          <p:nvPr/>
        </p:nvPicPr>
        <p:blipFill>
          <a:blip r:embed="rId7"/>
          <a:stretch>
            <a:fillRect/>
          </a:stretch>
        </p:blipFill>
        <p:spPr>
          <a:xfrm>
            <a:off x="6154417" y="4289467"/>
            <a:ext cx="2437274" cy="1980000"/>
          </a:xfrm>
          <a:prstGeom prst="rect">
            <a:avLst/>
          </a:prstGeom>
        </p:spPr>
      </p:pic>
    </p:spTree>
    <p:extLst>
      <p:ext uri="{BB962C8B-B14F-4D97-AF65-F5344CB8AC3E}">
        <p14:creationId xmlns:p14="http://schemas.microsoft.com/office/powerpoint/2010/main" val="135859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图形绘制原理</a:t>
            </a:r>
          </a:p>
        </p:txBody>
      </p:sp>
      <p:sp>
        <p:nvSpPr>
          <p:cNvPr id="3" name="内容占位符 2"/>
          <p:cNvSpPr>
            <a:spLocks noGrp="1"/>
          </p:cNvSpPr>
          <p:nvPr>
            <p:ph idx="1"/>
          </p:nvPr>
        </p:nvSpPr>
        <p:spPr>
          <a:xfrm>
            <a:off x="628650" y="1316831"/>
            <a:ext cx="7886700" cy="5176044"/>
          </a:xfrm>
        </p:spPr>
        <p:txBody>
          <a:bodyPr>
            <a:normAutofit/>
          </a:bodyPr>
          <a:lstStyle/>
          <a:p>
            <a:r>
              <a:rPr lang="zh-CN" altLang="en-US" sz="2400" dirty="0"/>
              <a:t>计算机图形绘制的高层观点：</a:t>
            </a:r>
            <a:endParaRPr lang="en-US" altLang="zh-CN" sz="2400" dirty="0"/>
          </a:p>
          <a:p>
            <a:pPr lvl="1"/>
            <a:r>
              <a:rPr lang="zh-CN" altLang="en-US" sz="1800" dirty="0"/>
              <a:t>以应用程序为起点，而以图像的生成为终点</a:t>
            </a:r>
            <a:endParaRPr lang="en-US" altLang="zh-CN" sz="1800" dirty="0"/>
          </a:p>
          <a:p>
            <a:pPr lvl="1"/>
            <a:r>
              <a:rPr lang="zh-CN" altLang="en-US" sz="1800" dirty="0"/>
              <a:t>输入：</a:t>
            </a:r>
            <a:r>
              <a:rPr lang="zh-CN" altLang="en-US" sz="1800" dirty="0">
                <a:solidFill>
                  <a:srgbClr val="0000FF"/>
                </a:solidFill>
              </a:rPr>
              <a:t>顶点和状态变量</a:t>
            </a:r>
            <a:r>
              <a:rPr lang="zh-CN" altLang="en-US" sz="1800" dirty="0"/>
              <a:t>，即几何对象、属性和相机参数等</a:t>
            </a:r>
            <a:endParaRPr lang="en-US" altLang="zh-CN" sz="1800" dirty="0"/>
          </a:p>
          <a:p>
            <a:pPr lvl="1"/>
            <a:r>
              <a:rPr lang="zh-CN" altLang="en-US" sz="1800" dirty="0"/>
              <a:t>输出：位于帧缓存中的彩色</a:t>
            </a:r>
            <a:r>
              <a:rPr lang="zh-CN" altLang="en-US" sz="1800" dirty="0">
                <a:solidFill>
                  <a:srgbClr val="0000FF"/>
                </a:solidFill>
              </a:rPr>
              <a:t>像素阵列</a:t>
            </a:r>
            <a:endParaRPr lang="en-US" altLang="zh-CN" sz="1800" dirty="0">
              <a:solidFill>
                <a:srgbClr val="0000FF"/>
              </a:solidFill>
            </a:endParaRPr>
          </a:p>
          <a:p>
            <a:pPr marL="0" indent="0">
              <a:buNone/>
            </a:pPr>
            <a:endParaRPr lang="en-US" altLang="zh-CN" sz="2400" dirty="0"/>
          </a:p>
          <a:p>
            <a:endParaRPr lang="en-US" altLang="zh-CN" sz="2400" dirty="0"/>
          </a:p>
          <a:p>
            <a:endParaRPr lang="en-US" altLang="zh-CN" sz="2400" dirty="0"/>
          </a:p>
          <a:p>
            <a:r>
              <a:rPr lang="en-US" altLang="zh-CN" sz="2400" dirty="0"/>
              <a:t>OpenGL</a:t>
            </a:r>
            <a:r>
              <a:rPr lang="zh-CN" altLang="en-US" sz="2400" dirty="0"/>
              <a:t>渲染管线：</a:t>
            </a:r>
            <a:endParaRPr lang="en-US" altLang="zh-CN" sz="2400" dirty="0"/>
          </a:p>
          <a:p>
            <a:endParaRPr lang="en-US" altLang="zh-CN" sz="2400"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a:t>
            </a:fld>
            <a:endParaRPr lang="zh-CN" altLang="en-US"/>
          </a:p>
        </p:txBody>
      </p:sp>
      <p:pic>
        <p:nvPicPr>
          <p:cNvPr id="7" name="图片 6"/>
          <p:cNvPicPr>
            <a:picLocks noChangeAspect="1"/>
          </p:cNvPicPr>
          <p:nvPr/>
        </p:nvPicPr>
        <p:blipFill>
          <a:blip r:embed="rId2"/>
          <a:stretch>
            <a:fillRect/>
          </a:stretch>
        </p:blipFill>
        <p:spPr>
          <a:xfrm>
            <a:off x="1071939" y="2793509"/>
            <a:ext cx="6554186" cy="1003428"/>
          </a:xfrm>
          <a:prstGeom prst="rect">
            <a:avLst/>
          </a:prstGeom>
        </p:spPr>
      </p:pic>
      <p:pic>
        <p:nvPicPr>
          <p:cNvPr id="9"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34" y="4721386"/>
            <a:ext cx="6554186" cy="1574540"/>
          </a:xfrm>
          <a:prstGeom prst="rect">
            <a:avLst/>
          </a:prstGeom>
        </p:spPr>
      </p:pic>
      <p:sp>
        <p:nvSpPr>
          <p:cNvPr id="6" name="Rectangle 5"/>
          <p:cNvSpPr/>
          <p:nvPr/>
        </p:nvSpPr>
        <p:spPr>
          <a:xfrm>
            <a:off x="3868615" y="4656013"/>
            <a:ext cx="3757510" cy="1710253"/>
          </a:xfrm>
          <a:prstGeom prst="rect">
            <a:avLst/>
          </a:prstGeom>
          <a:solidFill>
            <a:schemeClr val="bg1">
              <a:alpha val="66000"/>
            </a:schemeClr>
          </a:solidFill>
          <a:ln w="25400">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p:cNvSpPr/>
          <p:nvPr/>
        </p:nvSpPr>
        <p:spPr>
          <a:xfrm>
            <a:off x="1071939" y="4653529"/>
            <a:ext cx="2430916" cy="1710253"/>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TextBox 10"/>
          <p:cNvSpPr txBox="1"/>
          <p:nvPr/>
        </p:nvSpPr>
        <p:spPr>
          <a:xfrm>
            <a:off x="4962540" y="6389435"/>
            <a:ext cx="1569660" cy="369332"/>
          </a:xfrm>
          <a:prstGeom prst="rect">
            <a:avLst/>
          </a:prstGeom>
          <a:noFill/>
        </p:spPr>
        <p:txBody>
          <a:bodyPr wrap="none" rtlCol="0">
            <a:spAutoFit/>
          </a:bodyPr>
          <a:lstStyle/>
          <a:p>
            <a:r>
              <a:rPr lang="zh-CN" altLang="en-US" dirty="0"/>
              <a:t>使用默认设置</a:t>
            </a:r>
            <a:endParaRPr lang="en-US" dirty="0"/>
          </a:p>
        </p:txBody>
      </p:sp>
      <p:sp>
        <p:nvSpPr>
          <p:cNvPr id="12" name="TextBox 11"/>
          <p:cNvSpPr txBox="1"/>
          <p:nvPr/>
        </p:nvSpPr>
        <p:spPr>
          <a:xfrm>
            <a:off x="1669642" y="6389435"/>
            <a:ext cx="1144865" cy="369332"/>
          </a:xfrm>
          <a:prstGeom prst="rect">
            <a:avLst/>
          </a:prstGeom>
          <a:noFill/>
        </p:spPr>
        <p:txBody>
          <a:bodyPr wrap="none" rtlCol="0">
            <a:spAutoFit/>
          </a:bodyPr>
          <a:lstStyle/>
          <a:p>
            <a:r>
              <a:rPr lang="zh-CN" altLang="en-US" dirty="0"/>
              <a:t>编程处理</a:t>
            </a:r>
            <a:endParaRPr lang="en-US" dirty="0"/>
          </a:p>
        </p:txBody>
      </p:sp>
    </p:spTree>
    <p:extLst>
      <p:ext uri="{BB962C8B-B14F-4D97-AF65-F5344CB8AC3E}">
        <p14:creationId xmlns:p14="http://schemas.microsoft.com/office/powerpoint/2010/main" val="162224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996667" y="1824529"/>
            <a:ext cx="3373396" cy="2210137"/>
          </a:xfrm>
          <a:prstGeom prst="rect">
            <a:avLst/>
          </a:prstGeom>
        </p:spPr>
      </p:pic>
      <p:sp>
        <p:nvSpPr>
          <p:cNvPr id="2" name="标题 1"/>
          <p:cNvSpPr>
            <a:spLocks noGrp="1"/>
          </p:cNvSpPr>
          <p:nvPr>
            <p:ph type="title"/>
          </p:nvPr>
        </p:nvSpPr>
        <p:spPr/>
        <p:txBody>
          <a:bodyPr/>
          <a:lstStyle/>
          <a:p>
            <a:r>
              <a:rPr lang="zh-CN" altLang="en-US" dirty="0"/>
              <a:t>均匀着色</a:t>
            </a:r>
          </a:p>
        </p:txBody>
      </p:sp>
      <p:sp>
        <p:nvSpPr>
          <p:cNvPr id="3" name="内容占位符 2"/>
          <p:cNvSpPr>
            <a:spLocks noGrp="1"/>
          </p:cNvSpPr>
          <p:nvPr>
            <p:ph idx="1"/>
          </p:nvPr>
        </p:nvSpPr>
        <p:spPr/>
        <p:txBody>
          <a:bodyPr>
            <a:normAutofit/>
          </a:bodyPr>
          <a:lstStyle/>
          <a:p>
            <a:r>
              <a:rPr lang="zh-CN" altLang="en-US" sz="2400" dirty="0"/>
              <a:t>对每一个多边形根据其法向计算一个颜色</a:t>
            </a:r>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solidFill>
                  <a:srgbClr val="0000FF"/>
                </a:solidFill>
              </a:rPr>
              <a:t>Mach</a:t>
            </a:r>
            <a:r>
              <a:rPr lang="zh-CN" altLang="en-US" sz="2400" dirty="0">
                <a:solidFill>
                  <a:srgbClr val="0000FF"/>
                </a:solidFill>
              </a:rPr>
              <a:t>带效应</a:t>
            </a:r>
            <a:endParaRPr lang="en-US" altLang="zh-CN" sz="1800" dirty="0">
              <a:solidFill>
                <a:srgbClr val="0000FF"/>
              </a:solidFill>
            </a:endParaRPr>
          </a:p>
          <a:p>
            <a:pPr lvl="1">
              <a:buClr>
                <a:schemeClr val="tx1"/>
              </a:buClr>
            </a:pPr>
            <a:r>
              <a:rPr lang="zh-CN" altLang="en-US" sz="1800" dirty="0"/>
              <a:t>边缘感知增强</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60</a:t>
            </a:fld>
            <a:endParaRPr lang="zh-CN" altLang="en-US"/>
          </a:p>
        </p:txBody>
      </p:sp>
      <p:pic>
        <p:nvPicPr>
          <p:cNvPr id="6" name="图片 5"/>
          <p:cNvPicPr>
            <a:picLocks noChangeAspect="1"/>
          </p:cNvPicPr>
          <p:nvPr/>
        </p:nvPicPr>
        <p:blipFill>
          <a:blip r:embed="rId3"/>
          <a:stretch>
            <a:fillRect/>
          </a:stretch>
        </p:blipFill>
        <p:spPr>
          <a:xfrm>
            <a:off x="1049095" y="4406192"/>
            <a:ext cx="3175294" cy="2070781"/>
          </a:xfrm>
          <a:prstGeom prst="rect">
            <a:avLst/>
          </a:prstGeom>
        </p:spPr>
      </p:pic>
      <p:grpSp>
        <p:nvGrpSpPr>
          <p:cNvPr id="8" name="Group 10"/>
          <p:cNvGrpSpPr>
            <a:grpSpLocks/>
          </p:cNvGrpSpPr>
          <p:nvPr/>
        </p:nvGrpSpPr>
        <p:grpSpPr bwMode="auto">
          <a:xfrm>
            <a:off x="4572000" y="4607261"/>
            <a:ext cx="4214507" cy="1845756"/>
            <a:chOff x="3076" y="2418"/>
            <a:chExt cx="2208" cy="967"/>
          </a:xfrm>
        </p:grpSpPr>
        <p:pic>
          <p:nvPicPr>
            <p:cNvPr id="10" name="Picture 4" descr="an06f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 y="2452"/>
              <a:ext cx="2160"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3076" y="2418"/>
              <a:ext cx="983" cy="1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Font typeface="Wingdings 2" charset="2"/>
                <a:buChar char="¡"/>
                <a:defRPr sz="2800" b="1">
                  <a:solidFill>
                    <a:srgbClr val="000000"/>
                  </a:solidFill>
                  <a:latin typeface="华文新魏" charset="-122"/>
                  <a:ea typeface="华文新魏" charset="-122"/>
                </a:defRPr>
              </a:lvl1pPr>
              <a:lvl2pPr marL="742950" indent="-285750" algn="l" eaLnBrk="0" hangingPunct="0">
                <a:spcBef>
                  <a:spcPct val="20000"/>
                </a:spcBef>
                <a:buSzPct val="80000"/>
                <a:buFont typeface="Wingdings" charset="2"/>
                <a:buChar char="l"/>
                <a:defRPr sz="2000">
                  <a:solidFill>
                    <a:srgbClr val="000000"/>
                  </a:solidFill>
                  <a:latin typeface="华文新魏" charset="-122"/>
                  <a:ea typeface="华文新魏" charset="-122"/>
                </a:defRPr>
              </a:lvl2pPr>
              <a:lvl3pPr marL="1143000" indent="-228600" algn="l" eaLnBrk="0" hangingPunct="0">
                <a:spcBef>
                  <a:spcPct val="20000"/>
                </a:spcBef>
                <a:buSzPct val="130000"/>
                <a:buFont typeface="Wingdings" charset="2"/>
                <a:buChar char="§"/>
                <a:defRPr>
                  <a:solidFill>
                    <a:srgbClr val="000000"/>
                  </a:solidFill>
                  <a:latin typeface="华文新魏" charset="-122"/>
                  <a:ea typeface="华文新魏" charset="-122"/>
                </a:defRPr>
              </a:lvl3pPr>
              <a:lvl4pPr marL="1600200" indent="-228600" algn="l" eaLnBrk="0" hangingPunct="0">
                <a:spcBef>
                  <a:spcPct val="20000"/>
                </a:spcBef>
                <a:buSzPct val="130000"/>
                <a:buChar char="•"/>
                <a:defRPr sz="1600">
                  <a:solidFill>
                    <a:srgbClr val="000000"/>
                  </a:solidFill>
                  <a:latin typeface="华文新魏" charset="-122"/>
                  <a:ea typeface="华文新魏" charset="-122"/>
                </a:defRPr>
              </a:lvl4pPr>
              <a:lvl5pPr marL="2057400" indent="-228600" algn="l" eaLnBrk="0" hangingPunct="0">
                <a:spcBef>
                  <a:spcPct val="20000"/>
                </a:spcBef>
                <a:buFont typeface="Wingdings" charset="2"/>
                <a:buChar char="§"/>
                <a:defRPr sz="1400">
                  <a:solidFill>
                    <a:srgbClr val="000000"/>
                  </a:solidFill>
                  <a:latin typeface="华文新魏" charset="-122"/>
                  <a:ea typeface="华文新魏" charset="-122"/>
                </a:defRPr>
              </a:lvl5pPr>
              <a:lvl6pPr marL="25146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6pPr>
              <a:lvl7pPr marL="29718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7pPr>
              <a:lvl8pPr marL="34290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8pPr>
              <a:lvl9pPr marL="38862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9pPr>
            </a:lstStyle>
            <a:p>
              <a:pPr algn="r" eaLnBrk="1" hangingPunct="1">
                <a:spcBef>
                  <a:spcPct val="0"/>
                </a:spcBef>
                <a:buFontTx/>
                <a:buNone/>
              </a:pPr>
              <a:r>
                <a:rPr lang="zh-CN" altLang="en-US" sz="1800" b="0" dirty="0">
                  <a:solidFill>
                    <a:schemeClr val="tx1"/>
                  </a:solidFill>
                  <a:latin typeface="Arial" charset="0"/>
                  <a:ea typeface="楷体_GB2312" charset="0"/>
                </a:rPr>
                <a:t>感受到的强度</a:t>
              </a:r>
            </a:p>
          </p:txBody>
        </p:sp>
        <p:sp>
          <p:nvSpPr>
            <p:cNvPr id="12" name="Text Box 9"/>
            <p:cNvSpPr txBox="1">
              <a:spLocks noChangeArrowheads="1"/>
            </p:cNvSpPr>
            <p:nvPr/>
          </p:nvSpPr>
          <p:spPr bwMode="auto">
            <a:xfrm>
              <a:off x="4448" y="2826"/>
              <a:ext cx="836"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Wingdings 2" charset="2"/>
                <a:buChar char="¡"/>
                <a:defRPr sz="2800" b="1">
                  <a:solidFill>
                    <a:srgbClr val="000000"/>
                  </a:solidFill>
                  <a:latin typeface="华文新魏" charset="-122"/>
                  <a:ea typeface="华文新魏" charset="-122"/>
                </a:defRPr>
              </a:lvl1pPr>
              <a:lvl2pPr marL="742950" indent="-285750" algn="l" eaLnBrk="0" hangingPunct="0">
                <a:spcBef>
                  <a:spcPct val="20000"/>
                </a:spcBef>
                <a:buSzPct val="80000"/>
                <a:buFont typeface="Wingdings" charset="2"/>
                <a:buChar char="l"/>
                <a:defRPr sz="2000">
                  <a:solidFill>
                    <a:srgbClr val="000000"/>
                  </a:solidFill>
                  <a:latin typeface="华文新魏" charset="-122"/>
                  <a:ea typeface="华文新魏" charset="-122"/>
                </a:defRPr>
              </a:lvl2pPr>
              <a:lvl3pPr marL="1143000" indent="-228600" algn="l" eaLnBrk="0" hangingPunct="0">
                <a:spcBef>
                  <a:spcPct val="20000"/>
                </a:spcBef>
                <a:buSzPct val="130000"/>
                <a:buFont typeface="Wingdings" charset="2"/>
                <a:buChar char="§"/>
                <a:defRPr>
                  <a:solidFill>
                    <a:srgbClr val="000000"/>
                  </a:solidFill>
                  <a:latin typeface="华文新魏" charset="-122"/>
                  <a:ea typeface="华文新魏" charset="-122"/>
                </a:defRPr>
              </a:lvl3pPr>
              <a:lvl4pPr marL="1600200" indent="-228600" algn="l" eaLnBrk="0" hangingPunct="0">
                <a:spcBef>
                  <a:spcPct val="20000"/>
                </a:spcBef>
                <a:buSzPct val="130000"/>
                <a:buChar char="•"/>
                <a:defRPr sz="1600">
                  <a:solidFill>
                    <a:srgbClr val="000000"/>
                  </a:solidFill>
                  <a:latin typeface="华文新魏" charset="-122"/>
                  <a:ea typeface="华文新魏" charset="-122"/>
                </a:defRPr>
              </a:lvl4pPr>
              <a:lvl5pPr marL="2057400" indent="-228600" algn="l" eaLnBrk="0" hangingPunct="0">
                <a:spcBef>
                  <a:spcPct val="20000"/>
                </a:spcBef>
                <a:buFont typeface="Wingdings" charset="2"/>
                <a:buChar char="§"/>
                <a:defRPr sz="1400">
                  <a:solidFill>
                    <a:srgbClr val="000000"/>
                  </a:solidFill>
                  <a:latin typeface="华文新魏" charset="-122"/>
                  <a:ea typeface="华文新魏" charset="-122"/>
                </a:defRPr>
              </a:lvl5pPr>
              <a:lvl6pPr marL="25146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6pPr>
              <a:lvl7pPr marL="29718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7pPr>
              <a:lvl8pPr marL="34290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8pPr>
              <a:lvl9pPr marL="38862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9pPr>
            </a:lstStyle>
            <a:p>
              <a:pPr eaLnBrk="1" hangingPunct="1">
                <a:spcBef>
                  <a:spcPct val="0"/>
                </a:spcBef>
                <a:buFontTx/>
                <a:buNone/>
              </a:pPr>
              <a:r>
                <a:rPr lang="zh-CN" altLang="en-US" sz="1800" b="0">
                  <a:solidFill>
                    <a:schemeClr val="tx1"/>
                  </a:solidFill>
                  <a:latin typeface="Arial" charset="0"/>
                  <a:ea typeface="楷体_GB2312" charset="0"/>
                </a:rPr>
                <a:t>实际的强度</a:t>
              </a:r>
            </a:p>
          </p:txBody>
        </p:sp>
      </p:grpSp>
    </p:spTree>
    <p:extLst>
      <p:ext uri="{BB962C8B-B14F-4D97-AF65-F5344CB8AC3E}">
        <p14:creationId xmlns:p14="http://schemas.microsoft.com/office/powerpoint/2010/main" val="13810359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光滑着色（</a:t>
            </a:r>
            <a:r>
              <a:rPr lang="en-US" altLang="zh-CN" dirty="0" err="1"/>
              <a:t>Gouraud</a:t>
            </a:r>
            <a:r>
              <a:rPr lang="zh-CN" altLang="en-US" dirty="0"/>
              <a:t> 着色）</a:t>
            </a:r>
          </a:p>
        </p:txBody>
      </p:sp>
      <p:sp>
        <p:nvSpPr>
          <p:cNvPr id="3" name="内容占位符 2"/>
          <p:cNvSpPr>
            <a:spLocks noGrp="1"/>
          </p:cNvSpPr>
          <p:nvPr>
            <p:ph idx="1"/>
          </p:nvPr>
        </p:nvSpPr>
        <p:spPr>
          <a:xfrm>
            <a:off x="628650" y="1316831"/>
            <a:ext cx="7886700" cy="4838436"/>
          </a:xfrm>
        </p:spPr>
        <p:txBody>
          <a:bodyPr>
            <a:normAutofit/>
          </a:bodyPr>
          <a:lstStyle/>
          <a:p>
            <a:r>
              <a:rPr lang="zh-CN" altLang="en-US" sz="2400" dirty="0"/>
              <a:t>在网格中每个顶点处有几个多边形交于该点，每个多边</a:t>
            </a:r>
            <a:r>
              <a:rPr lang="en-US" altLang="zh-CN" sz="2400" dirty="0"/>
              <a:t>    </a:t>
            </a:r>
            <a:r>
              <a:rPr lang="zh-CN" altLang="en-US" sz="2400" dirty="0"/>
              <a:t>形有一个法向，取这几个法向的平均得到该点的法向：</a:t>
            </a:r>
            <a:endParaRPr lang="en-US" altLang="zh-CN" sz="2400" dirty="0"/>
          </a:p>
          <a:p>
            <a:pPr marL="457200" lvl="1" indent="0">
              <a:buClr>
                <a:schemeClr val="tx1"/>
              </a:buClr>
              <a:buNone/>
            </a:pPr>
            <a:endParaRPr lang="en-US" altLang="zh-CN" sz="1800" dirty="0"/>
          </a:p>
          <a:p>
            <a:pPr marL="457200" lvl="1" indent="0">
              <a:buClr>
                <a:schemeClr val="tx1"/>
              </a:buClr>
              <a:buNone/>
            </a:pPr>
            <a:endParaRPr lang="en-US" altLang="zh-CN" sz="1800" dirty="0"/>
          </a:p>
          <a:p>
            <a:pPr marL="457200" lvl="1" indent="0">
              <a:buClr>
                <a:schemeClr val="tx1"/>
              </a:buClr>
              <a:buNone/>
            </a:pPr>
            <a:endParaRPr lang="en-US" altLang="zh-CN" sz="1800" dirty="0"/>
          </a:p>
          <a:p>
            <a:pPr marL="457200" lvl="1" indent="0">
              <a:buClr>
                <a:schemeClr val="tx1"/>
              </a:buClr>
              <a:buNone/>
            </a:pPr>
            <a:endParaRPr lang="zh-CN" altLang="en-US" sz="1800" dirty="0"/>
          </a:p>
          <a:p>
            <a:endParaRPr lang="en-US" altLang="zh-CN" sz="2400" dirty="0"/>
          </a:p>
          <a:p>
            <a:r>
              <a:rPr lang="zh-CN" altLang="en-US" sz="2400" dirty="0"/>
              <a:t>然后利用简单光照模型计算出顶点的颜色</a:t>
            </a:r>
            <a:endParaRPr lang="en-US" altLang="zh-CN" sz="2400" dirty="0"/>
          </a:p>
          <a:p>
            <a:r>
              <a:rPr lang="zh-CN" altLang="en-US" sz="2400" dirty="0"/>
              <a:t>对于多边形内的点，光栅化模块可以采用插值确定颜色</a:t>
            </a:r>
            <a:endParaRPr lang="en-US" altLang="zh-CN" sz="2400" dirty="0"/>
          </a:p>
          <a:p>
            <a:endParaRPr lang="en-US" altLang="zh-CN" sz="2400" dirty="0"/>
          </a:p>
          <a:p>
            <a:r>
              <a:rPr lang="zh-CN" altLang="en-US" sz="2400" dirty="0">
                <a:solidFill>
                  <a:srgbClr val="00B050"/>
                </a:solidFill>
              </a:rPr>
              <a:t>光滑着色在哪里实现计算？</a:t>
            </a:r>
            <a:endParaRPr lang="en-US" altLang="zh-CN" sz="2400" dirty="0">
              <a:solidFill>
                <a:srgbClr val="00B050"/>
              </a:solidFill>
            </a:endParaRPr>
          </a:p>
          <a:p>
            <a:endParaRPr lang="en-US" altLang="zh-CN" sz="2400" dirty="0"/>
          </a:p>
          <a:p>
            <a:pPr marL="0" indent="0">
              <a:buNone/>
            </a:pPr>
            <a:endParaRPr lang="en-US" altLang="zh-CN" sz="2400" dirty="0"/>
          </a:p>
          <a:p>
            <a:pPr marL="0" indent="0">
              <a:buNone/>
            </a:pPr>
            <a:endParaRPr lang="en-US" altLang="zh-CN" sz="2400" dirty="0"/>
          </a:p>
          <a:p>
            <a:pPr lvl="1">
              <a:buClr>
                <a:schemeClr val="tx1"/>
              </a:buClr>
            </a:pPr>
            <a:endParaRPr lang="en-US" altLang="zh-CN" sz="1800" dirty="0"/>
          </a:p>
          <a:p>
            <a:pPr lvl="1">
              <a:buClr>
                <a:schemeClr val="tx1"/>
              </a:buClr>
            </a:pPr>
            <a:endParaRPr lang="en-US" altLang="zh-CN" sz="1800" dirty="0"/>
          </a:p>
          <a:p>
            <a:pPr marL="457200" lvl="1" indent="0">
              <a:buClr>
                <a:schemeClr val="tx1"/>
              </a:buClr>
              <a:buNone/>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61</a:t>
            </a:fld>
            <a:endParaRPr lang="zh-CN" altLang="en-US"/>
          </a:p>
        </p:txBody>
      </p:sp>
      <p:pic>
        <p:nvPicPr>
          <p:cNvPr id="7" name="图片 6"/>
          <p:cNvPicPr>
            <a:picLocks noChangeAspect="1"/>
          </p:cNvPicPr>
          <p:nvPr/>
        </p:nvPicPr>
        <p:blipFill>
          <a:blip r:embed="rId2"/>
          <a:stretch>
            <a:fillRect/>
          </a:stretch>
        </p:blipFill>
        <p:spPr>
          <a:xfrm>
            <a:off x="6941354" y="2210355"/>
            <a:ext cx="1692529" cy="1743153"/>
          </a:xfrm>
          <a:prstGeom prst="rect">
            <a:avLst/>
          </a:prstGeom>
        </p:spPr>
      </p:pic>
      <p:pic>
        <p:nvPicPr>
          <p:cNvPr id="8" name="图片 7"/>
          <p:cNvPicPr>
            <a:picLocks noChangeAspect="1"/>
          </p:cNvPicPr>
          <p:nvPr/>
        </p:nvPicPr>
        <p:blipFill>
          <a:blip r:embed="rId3"/>
          <a:stretch>
            <a:fillRect/>
          </a:stretch>
        </p:blipFill>
        <p:spPr>
          <a:xfrm>
            <a:off x="2375230" y="2311394"/>
            <a:ext cx="3737537" cy="934091"/>
          </a:xfrm>
          <a:prstGeom prst="rect">
            <a:avLst/>
          </a:prstGeom>
        </p:spPr>
      </p:pic>
      <p:sp>
        <p:nvSpPr>
          <p:cNvPr id="5" name="Rectangle 2"/>
          <p:cNvSpPr>
            <a:spLocks noChangeArrowheads="1"/>
          </p:cNvSpPr>
          <p:nvPr/>
        </p:nvSpPr>
        <p:spPr bwMode="auto">
          <a:xfrm>
            <a:off x="4141694" y="34471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图片 5" descr="Green Question Mark Clip Art | Clipart Panda - Free Clipart Images"/>
          <p:cNvPicPr>
            <a:picLocks noChangeAspect="1"/>
          </p:cNvPicPr>
          <p:nvPr/>
        </p:nvPicPr>
        <p:blipFill rotWithShape="1">
          <a:blip r:embed="rId4" cstate="print">
            <a:extLst>
              <a:ext uri="{28A0092B-C50C-407E-A947-70E740481C1C}">
                <a14:useLocalDpi xmlns:a14="http://schemas.microsoft.com/office/drawing/2010/main" val="0"/>
              </a:ext>
            </a:extLst>
          </a:blip>
          <a:srcRect t="5882"/>
          <a:stretch/>
        </p:blipFill>
        <p:spPr>
          <a:xfrm>
            <a:off x="5137253" y="4897491"/>
            <a:ext cx="1216877" cy="1255657"/>
          </a:xfrm>
          <a:prstGeom prst="rect">
            <a:avLst/>
          </a:prstGeom>
        </p:spPr>
      </p:pic>
    </p:spTree>
    <p:extLst>
      <p:ext uri="{BB962C8B-B14F-4D97-AF65-F5344CB8AC3E}">
        <p14:creationId xmlns:p14="http://schemas.microsoft.com/office/powerpoint/2010/main" val="1067803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 着色</a:t>
            </a:r>
          </a:p>
        </p:txBody>
      </p:sp>
      <p:sp>
        <p:nvSpPr>
          <p:cNvPr id="3" name="内容占位符 2"/>
          <p:cNvSpPr>
            <a:spLocks noGrp="1"/>
          </p:cNvSpPr>
          <p:nvPr>
            <p:ph idx="1"/>
          </p:nvPr>
        </p:nvSpPr>
        <p:spPr>
          <a:xfrm>
            <a:off x="628650" y="1316830"/>
            <a:ext cx="7886700" cy="5276071"/>
          </a:xfrm>
        </p:spPr>
        <p:txBody>
          <a:bodyPr>
            <a:normAutofit/>
          </a:bodyPr>
          <a:lstStyle/>
          <a:p>
            <a:r>
              <a:rPr lang="zh-CN" altLang="en-US" sz="2400" dirty="0"/>
              <a:t>与</a:t>
            </a:r>
            <a:r>
              <a:rPr lang="en-US" altLang="zh-CN" sz="2400" dirty="0" err="1"/>
              <a:t>Gouraud</a:t>
            </a:r>
            <a:r>
              <a:rPr lang="zh-CN" altLang="en-US" sz="2400" dirty="0"/>
              <a:t>方法不同，</a:t>
            </a:r>
            <a:r>
              <a:rPr lang="en-US" altLang="zh-CN" sz="2400" dirty="0" err="1"/>
              <a:t>Phong</a:t>
            </a:r>
            <a:r>
              <a:rPr lang="zh-CN" altLang="en-US" sz="2400" dirty="0"/>
              <a:t>方法是根据每个顶点的法向，插值出多边形内部各点的法向，然后基于光照模型计算出各点的颜色：</a:t>
            </a:r>
            <a:endParaRPr lang="en-US" altLang="zh-CN" sz="2400" dirty="0"/>
          </a:p>
          <a:p>
            <a:pPr lvl="1">
              <a:buClr>
                <a:schemeClr val="tx1"/>
              </a:buClr>
            </a:pPr>
            <a:endParaRPr lang="en-US" altLang="zh-CN" sz="1800" dirty="0"/>
          </a:p>
          <a:p>
            <a:pPr lvl="1">
              <a:buClr>
                <a:schemeClr val="tx1"/>
              </a:buClr>
            </a:pPr>
            <a:endParaRPr lang="en-US" altLang="zh-CN" sz="1800" dirty="0"/>
          </a:p>
          <a:p>
            <a:pPr lvl="1">
              <a:buClr>
                <a:schemeClr val="tx1"/>
              </a:buClr>
            </a:pPr>
            <a:endParaRPr lang="zh-CN" altLang="en-US" sz="1800" dirty="0"/>
          </a:p>
          <a:p>
            <a:endParaRPr lang="en-US" altLang="zh-CN" sz="2400" dirty="0"/>
          </a:p>
          <a:p>
            <a:endParaRPr lang="en-US" altLang="zh-CN" sz="2400" dirty="0"/>
          </a:p>
          <a:p>
            <a:pPr marL="0" indent="0">
              <a:buNone/>
            </a:pPr>
            <a:endParaRPr lang="en-US" altLang="zh-CN" sz="2400" dirty="0"/>
          </a:p>
          <a:p>
            <a:endParaRPr lang="en-US" altLang="zh-CN" sz="2400" dirty="0"/>
          </a:p>
          <a:p>
            <a:endParaRPr lang="en-US" altLang="zh-CN" sz="2400" dirty="0"/>
          </a:p>
          <a:p>
            <a:r>
              <a:rPr lang="en-US" altLang="zh-CN" sz="2400" dirty="0" err="1">
                <a:solidFill>
                  <a:srgbClr val="00B050"/>
                </a:solidFill>
              </a:rPr>
              <a:t>Phong</a:t>
            </a:r>
            <a:r>
              <a:rPr lang="zh-CN" altLang="en-US" sz="2400" dirty="0">
                <a:solidFill>
                  <a:srgbClr val="00B050"/>
                </a:solidFill>
              </a:rPr>
              <a:t>着色在哪里实现计算？</a:t>
            </a:r>
            <a:endParaRPr lang="en-US" altLang="zh-CN" sz="2400" dirty="0">
              <a:solidFill>
                <a:srgbClr val="00B050"/>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t>62</a:t>
            </a:fld>
            <a:endParaRPr lang="zh-CN" altLang="en-US"/>
          </a:p>
        </p:txBody>
      </p:sp>
      <p:pic>
        <p:nvPicPr>
          <p:cNvPr id="5" name="图片 4"/>
          <p:cNvPicPr>
            <a:picLocks noChangeAspect="1"/>
          </p:cNvPicPr>
          <p:nvPr/>
        </p:nvPicPr>
        <p:blipFill>
          <a:blip r:embed="rId2"/>
          <a:stretch>
            <a:fillRect/>
          </a:stretch>
        </p:blipFill>
        <p:spPr>
          <a:xfrm>
            <a:off x="4614193" y="3145008"/>
            <a:ext cx="2462830" cy="2213454"/>
          </a:xfrm>
          <a:prstGeom prst="rect">
            <a:avLst/>
          </a:prstGeom>
        </p:spPr>
      </p:pic>
      <p:pic>
        <p:nvPicPr>
          <p:cNvPr id="6" name="图片 5"/>
          <p:cNvPicPr>
            <a:picLocks noChangeAspect="1"/>
          </p:cNvPicPr>
          <p:nvPr/>
        </p:nvPicPr>
        <p:blipFill>
          <a:blip r:embed="rId3"/>
          <a:stretch>
            <a:fillRect/>
          </a:stretch>
        </p:blipFill>
        <p:spPr>
          <a:xfrm>
            <a:off x="1534107" y="3145008"/>
            <a:ext cx="2856644" cy="2150995"/>
          </a:xfrm>
          <a:prstGeom prst="rect">
            <a:avLst/>
          </a:prstGeom>
        </p:spPr>
      </p:pic>
      <p:sp>
        <p:nvSpPr>
          <p:cNvPr id="9" name="文本框 8"/>
          <p:cNvSpPr txBox="1"/>
          <p:nvPr/>
        </p:nvSpPr>
        <p:spPr>
          <a:xfrm>
            <a:off x="7152876" y="4315549"/>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法向插值</a:t>
            </a:r>
          </a:p>
        </p:txBody>
      </p:sp>
      <p:pic>
        <p:nvPicPr>
          <p:cNvPr id="7" name="图片 6"/>
          <p:cNvPicPr>
            <a:picLocks noChangeAspect="1"/>
          </p:cNvPicPr>
          <p:nvPr/>
        </p:nvPicPr>
        <p:blipFill>
          <a:blip r:embed="rId4"/>
          <a:stretch>
            <a:fillRect/>
          </a:stretch>
        </p:blipFill>
        <p:spPr>
          <a:xfrm>
            <a:off x="2746591" y="2456828"/>
            <a:ext cx="3735203" cy="437195"/>
          </a:xfrm>
          <a:prstGeom prst="rect">
            <a:avLst/>
          </a:prstGeom>
        </p:spPr>
      </p:pic>
      <p:pic>
        <p:nvPicPr>
          <p:cNvPr id="10" name="图片 5" descr="Green Question Mark Clip Art | Clipart Panda - Free Clipart Images"/>
          <p:cNvPicPr>
            <a:picLocks noChangeAspect="1"/>
          </p:cNvPicPr>
          <p:nvPr/>
        </p:nvPicPr>
        <p:blipFill rotWithShape="1">
          <a:blip r:embed="rId5" cstate="print">
            <a:extLst>
              <a:ext uri="{28A0092B-C50C-407E-A947-70E740481C1C}">
                <a14:useLocalDpi xmlns:a14="http://schemas.microsoft.com/office/drawing/2010/main" val="0"/>
              </a:ext>
            </a:extLst>
          </a:blip>
          <a:srcRect t="5882"/>
          <a:stretch/>
        </p:blipFill>
        <p:spPr>
          <a:xfrm>
            <a:off x="6209257" y="5237218"/>
            <a:ext cx="1216877" cy="1255657"/>
          </a:xfrm>
          <a:prstGeom prst="rect">
            <a:avLst/>
          </a:prstGeom>
        </p:spPr>
      </p:pic>
    </p:spTree>
    <p:extLst>
      <p:ext uri="{BB962C8B-B14F-4D97-AF65-F5344CB8AC3E}">
        <p14:creationId xmlns:p14="http://schemas.microsoft.com/office/powerpoint/2010/main" val="54452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Phong</a:t>
            </a:r>
            <a:r>
              <a:rPr lang="zh-CN" altLang="en-US" dirty="0"/>
              <a:t> 着色</a:t>
            </a:r>
            <a:endParaRPr lang="en-US" dirty="0"/>
          </a:p>
        </p:txBody>
      </p:sp>
      <p:sp>
        <p:nvSpPr>
          <p:cNvPr id="3" name="Content Placeholder 2"/>
          <p:cNvSpPr>
            <a:spLocks noGrp="1"/>
          </p:cNvSpPr>
          <p:nvPr>
            <p:ph idx="1"/>
          </p:nvPr>
        </p:nvSpPr>
        <p:spPr>
          <a:xfrm>
            <a:off x="628650" y="1316831"/>
            <a:ext cx="7886700" cy="4784292"/>
          </a:xfrm>
        </p:spPr>
        <p:txBody>
          <a:bodyPr>
            <a:normAutofit/>
          </a:bodyPr>
          <a:lstStyle/>
          <a:p>
            <a:r>
              <a:rPr lang="zh-CN" altLang="en-US" sz="2400" dirty="0"/>
              <a:t>通常会有效地降低</a:t>
            </a:r>
            <a:r>
              <a:rPr lang="en-US" altLang="zh-CN" sz="2400" dirty="0"/>
              <a:t>Mach</a:t>
            </a:r>
            <a:r>
              <a:rPr lang="zh-CN" altLang="en-US" sz="2400" dirty="0"/>
              <a:t>带效应</a:t>
            </a:r>
          </a:p>
          <a:p>
            <a:r>
              <a:rPr lang="zh-CN" altLang="en-US" sz="2400" dirty="0"/>
              <a:t>得到的图形比应用</a:t>
            </a:r>
            <a:r>
              <a:rPr lang="en-US" altLang="zh-CN" sz="2400" dirty="0" err="1"/>
              <a:t>Gouraud</a:t>
            </a:r>
            <a:r>
              <a:rPr lang="zh-CN" altLang="en-US" sz="2400" dirty="0"/>
              <a:t>方法的结果更光滑</a:t>
            </a:r>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63</a:t>
            </a:fld>
            <a:endParaRPr lang="zh-CN" altLang="en-US" dirty="0"/>
          </a:p>
        </p:txBody>
      </p:sp>
      <p:pic>
        <p:nvPicPr>
          <p:cNvPr id="5" name="Picture 4"/>
          <p:cNvPicPr/>
          <p:nvPr/>
        </p:nvPicPr>
        <p:blipFill>
          <a:blip r:embed="rId2"/>
          <a:stretch>
            <a:fillRect/>
          </a:stretch>
        </p:blipFill>
        <p:spPr>
          <a:xfrm>
            <a:off x="1187797" y="2632155"/>
            <a:ext cx="2727854" cy="2884995"/>
          </a:xfrm>
          <a:prstGeom prst="rect">
            <a:avLst/>
          </a:prstGeom>
        </p:spPr>
      </p:pic>
      <p:pic>
        <p:nvPicPr>
          <p:cNvPr id="6" name="Picture 5"/>
          <p:cNvPicPr/>
          <p:nvPr/>
        </p:nvPicPr>
        <p:blipFill>
          <a:blip r:embed="rId3"/>
          <a:stretch>
            <a:fillRect/>
          </a:stretch>
        </p:blipFill>
        <p:spPr>
          <a:xfrm>
            <a:off x="4682067" y="2632154"/>
            <a:ext cx="2727832" cy="2884996"/>
          </a:xfrm>
          <a:prstGeom prst="rect">
            <a:avLst/>
          </a:prstGeom>
        </p:spPr>
      </p:pic>
      <p:sp>
        <p:nvSpPr>
          <p:cNvPr id="7" name="TextBox 6"/>
          <p:cNvSpPr txBox="1"/>
          <p:nvPr/>
        </p:nvSpPr>
        <p:spPr>
          <a:xfrm>
            <a:off x="2056235" y="5731791"/>
            <a:ext cx="990977" cy="369332"/>
          </a:xfrm>
          <a:prstGeom prst="rect">
            <a:avLst/>
          </a:prstGeom>
          <a:noFill/>
        </p:spPr>
        <p:txBody>
          <a:bodyPr wrap="none" rtlCol="0">
            <a:spAutoFit/>
          </a:bodyPr>
          <a:lstStyle/>
          <a:p>
            <a:r>
              <a:rPr lang="zh-CN" altLang="en-US" b="1" dirty="0"/>
              <a:t>实验 </a:t>
            </a:r>
            <a:r>
              <a:rPr lang="en-US" altLang="zh-CN" b="1" dirty="0"/>
              <a:t>3.3</a:t>
            </a:r>
            <a:endParaRPr lang="en-US" b="1" dirty="0"/>
          </a:p>
        </p:txBody>
      </p:sp>
      <p:sp>
        <p:nvSpPr>
          <p:cNvPr id="8" name="TextBox 7"/>
          <p:cNvSpPr txBox="1"/>
          <p:nvPr/>
        </p:nvSpPr>
        <p:spPr>
          <a:xfrm>
            <a:off x="5550494" y="5731791"/>
            <a:ext cx="994183" cy="369332"/>
          </a:xfrm>
          <a:prstGeom prst="rect">
            <a:avLst/>
          </a:prstGeom>
          <a:noFill/>
        </p:spPr>
        <p:txBody>
          <a:bodyPr wrap="none" rtlCol="0">
            <a:spAutoFit/>
          </a:bodyPr>
          <a:lstStyle/>
          <a:p>
            <a:r>
              <a:rPr lang="zh-CN" altLang="en-US" b="1" dirty="0"/>
              <a:t>实验 </a:t>
            </a:r>
            <a:r>
              <a:rPr lang="en-US" altLang="zh-CN" b="1" dirty="0"/>
              <a:t>3.4</a:t>
            </a:r>
            <a:endParaRPr lang="en-US" b="1" dirty="0"/>
          </a:p>
        </p:txBody>
      </p:sp>
    </p:spTree>
    <p:extLst>
      <p:ext uri="{BB962C8B-B14F-4D97-AF65-F5344CB8AC3E}">
        <p14:creationId xmlns:p14="http://schemas.microsoft.com/office/powerpoint/2010/main" val="3483774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阴影效果</a:t>
            </a:r>
          </a:p>
        </p:txBody>
      </p:sp>
      <p:sp>
        <p:nvSpPr>
          <p:cNvPr id="3" name="内容占位符 2"/>
          <p:cNvSpPr>
            <a:spLocks noGrp="1"/>
          </p:cNvSpPr>
          <p:nvPr>
            <p:ph idx="1"/>
          </p:nvPr>
        </p:nvSpPr>
        <p:spPr/>
        <p:txBody>
          <a:bodyPr>
            <a:normAutofit/>
          </a:bodyPr>
          <a:lstStyle/>
          <a:p>
            <a:r>
              <a:rPr lang="zh-CN" altLang="en-US" dirty="0"/>
              <a:t>计算机产生的阴影</a:t>
            </a:r>
            <a:endParaRPr lang="en-US" altLang="zh-CN" dirty="0"/>
          </a:p>
          <a:p>
            <a:pPr lvl="1">
              <a:buClr>
                <a:schemeClr val="tx1"/>
              </a:buClr>
            </a:pPr>
            <a:r>
              <a:rPr lang="zh-CN" altLang="en-US" dirty="0"/>
              <a:t>光源照射不到</a:t>
            </a:r>
            <a:endParaRPr lang="en-US" altLang="zh-CN" dirty="0"/>
          </a:p>
          <a:p>
            <a:pPr lvl="1">
              <a:buClr>
                <a:schemeClr val="tx1"/>
              </a:buClr>
            </a:pPr>
            <a:r>
              <a:rPr lang="zh-CN" altLang="en-US" dirty="0"/>
              <a:t>视角观察不到</a:t>
            </a:r>
            <a:endParaRPr lang="en-US" altLang="zh-CN" dirty="0"/>
          </a:p>
          <a:p>
            <a:pPr marL="0" indent="0">
              <a:buNone/>
            </a:pPr>
            <a:endParaRPr lang="en-US" altLang="zh-CN" dirty="0"/>
          </a:p>
          <a:p>
            <a:r>
              <a:rPr lang="zh-CN" altLang="en-US" dirty="0"/>
              <a:t>阴影的投影矩阵</a:t>
            </a:r>
            <a:endParaRPr lang="en-US" altLang="zh-CN" dirty="0"/>
          </a:p>
          <a:p>
            <a:pPr lvl="1">
              <a:buClr>
                <a:schemeClr val="tx1"/>
              </a:buClr>
            </a:pPr>
            <a:r>
              <a:rPr lang="zh-CN" altLang="en-US" dirty="0"/>
              <a:t>向三维空间中的平面投影</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64</a:t>
            </a:fld>
            <a:endParaRPr lang="zh-CN" altLang="en-US"/>
          </a:p>
        </p:txBody>
      </p:sp>
      <p:pic>
        <p:nvPicPr>
          <p:cNvPr id="5" name="图片 4"/>
          <p:cNvPicPr>
            <a:picLocks noChangeAspect="1"/>
          </p:cNvPicPr>
          <p:nvPr/>
        </p:nvPicPr>
        <p:blipFill>
          <a:blip r:embed="rId2"/>
          <a:stretch>
            <a:fillRect/>
          </a:stretch>
        </p:blipFill>
        <p:spPr>
          <a:xfrm>
            <a:off x="5301497" y="1020341"/>
            <a:ext cx="2396946" cy="23218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3"/>
          <a:stretch>
            <a:fillRect/>
          </a:stretch>
        </p:blipFill>
        <p:spPr>
          <a:xfrm>
            <a:off x="5159308" y="3938435"/>
            <a:ext cx="2229464" cy="257701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426960" y="4369384"/>
                <a:ext cx="2278060" cy="369332"/>
              </a:xfrm>
              <a:prstGeom prst="rect">
                <a:avLst/>
              </a:prstGeom>
              <a:noFill/>
            </p:spPr>
            <p:txBody>
              <a:bodyPr wrap="none" rtlCol="0">
                <a:spAutoFit/>
              </a:bodyPr>
              <a:lstStyle/>
              <a:p>
                <a:r>
                  <a:rPr lang="zh-CN" altLang="en-US" dirty="0"/>
                  <a:t>光源位置</a:t>
                </a:r>
                <a:r>
                  <a:rPr lang="zh-CN" altLang="en-US" dirty="0">
                    <a:sym typeface="Wingdings"/>
                  </a:rPr>
                  <a:t>：</a:t>
                </a:r>
                <a14:m>
                  <m:oMath xmlns:m="http://schemas.openxmlformats.org/officeDocument/2006/math">
                    <m:d>
                      <m:dPr>
                        <m:ctrlPr>
                          <a:rPr lang="mr-IN" altLang="zh-CN" i="1" smtClean="0">
                            <a:latin typeface="Cambria Math" panose="02040503050406030204" pitchFamily="18" charset="0"/>
                            <a:sym typeface="Wingdings"/>
                          </a:rPr>
                        </m:ctrlPr>
                      </m:dPr>
                      <m:e>
                        <m:sSub>
                          <m:sSubPr>
                            <m:ctrlPr>
                              <a:rPr lang="en-US" altLang="zh-CN" b="0" i="1" smtClean="0">
                                <a:latin typeface="Cambria Math" panose="02040503050406030204" pitchFamily="18" charset="0"/>
                                <a:sym typeface="Wingdings"/>
                              </a:rPr>
                            </m:ctrlPr>
                          </m:sSubPr>
                          <m:e>
                            <m:r>
                              <a:rPr lang="en-US" altLang="zh-CN" b="0" i="1" smtClean="0">
                                <a:latin typeface="Cambria Math" charset="0"/>
                                <a:sym typeface="Wingdings"/>
                              </a:rPr>
                              <m:t>𝑥</m:t>
                            </m:r>
                          </m:e>
                          <m:sub>
                            <m:r>
                              <a:rPr lang="en-US" altLang="zh-CN" b="0" i="1" smtClean="0">
                                <a:latin typeface="Cambria Math" charset="0"/>
                                <a:sym typeface="Wingdings"/>
                              </a:rPr>
                              <m:t>𝑙</m:t>
                            </m:r>
                          </m:sub>
                        </m:sSub>
                        <m:r>
                          <a:rPr lang="en-US" altLang="zh-CN" b="0" i="1" smtClean="0">
                            <a:latin typeface="Cambria Math" charset="0"/>
                            <a:sym typeface="Wingdings"/>
                          </a:rPr>
                          <m:t>,</m:t>
                        </m:r>
                        <m:sSub>
                          <m:sSubPr>
                            <m:ctrlPr>
                              <a:rPr lang="en-US" altLang="zh-CN" b="0" i="1" smtClean="0">
                                <a:latin typeface="Cambria Math" panose="02040503050406030204" pitchFamily="18" charset="0"/>
                                <a:sym typeface="Wingdings"/>
                              </a:rPr>
                            </m:ctrlPr>
                          </m:sSubPr>
                          <m:e>
                            <m:r>
                              <a:rPr lang="en-US" altLang="zh-CN" b="0" i="1" smtClean="0">
                                <a:latin typeface="Cambria Math" charset="0"/>
                                <a:sym typeface="Wingdings"/>
                              </a:rPr>
                              <m:t>𝑦</m:t>
                            </m:r>
                          </m:e>
                          <m:sub>
                            <m:r>
                              <a:rPr lang="en-US" altLang="zh-CN" b="0" i="1" smtClean="0">
                                <a:latin typeface="Cambria Math" charset="0"/>
                                <a:sym typeface="Wingdings"/>
                              </a:rPr>
                              <m:t>𝑙</m:t>
                            </m:r>
                          </m:sub>
                        </m:sSub>
                        <m:r>
                          <a:rPr lang="en-US" altLang="zh-CN" b="0" i="1" smtClean="0">
                            <a:latin typeface="Cambria Math" charset="0"/>
                            <a:sym typeface="Wingdings"/>
                          </a:rPr>
                          <m:t>,</m:t>
                        </m:r>
                        <m:r>
                          <a:rPr lang="zh-CN" altLang="en-US" b="0" i="1" smtClean="0">
                            <a:latin typeface="Cambria Math" charset="0"/>
                            <a:sym typeface="Wingdings"/>
                          </a:rPr>
                          <m:t> </m:t>
                        </m:r>
                        <m:sSub>
                          <m:sSubPr>
                            <m:ctrlPr>
                              <a:rPr lang="en-US" altLang="zh-CN" b="0" i="1" smtClean="0">
                                <a:latin typeface="Cambria Math" panose="02040503050406030204" pitchFamily="18" charset="0"/>
                                <a:sym typeface="Wingdings"/>
                              </a:rPr>
                            </m:ctrlPr>
                          </m:sSubPr>
                          <m:e>
                            <m:r>
                              <a:rPr lang="en-US" altLang="zh-CN" b="0" i="1" smtClean="0">
                                <a:latin typeface="Cambria Math" charset="0"/>
                                <a:sym typeface="Wingdings"/>
                              </a:rPr>
                              <m:t>𝑧</m:t>
                            </m:r>
                          </m:e>
                          <m:sub>
                            <m:r>
                              <a:rPr lang="en-US" altLang="zh-CN" b="0" i="1" smtClean="0">
                                <a:latin typeface="Cambria Math" charset="0"/>
                                <a:sym typeface="Wingdings"/>
                              </a:rPr>
                              <m:t>𝑙</m:t>
                            </m:r>
                          </m:sub>
                        </m:sSub>
                      </m:e>
                    </m:d>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26960" y="4369384"/>
                <a:ext cx="2278060" cy="369332"/>
              </a:xfrm>
              <a:prstGeom prst="rect">
                <a:avLst/>
              </a:prstGeom>
              <a:blipFill rotWithShape="0">
                <a:blip r:embed="rId4"/>
                <a:stretch>
                  <a:fillRect l="-2139" t="-15000"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26960" y="4913556"/>
                <a:ext cx="1902252" cy="369332"/>
              </a:xfrm>
              <a:prstGeom prst="rect">
                <a:avLst/>
              </a:prstGeom>
              <a:noFill/>
            </p:spPr>
            <p:txBody>
              <a:bodyPr wrap="none" rtlCol="0">
                <a:spAutoFit/>
              </a:bodyPr>
              <a:lstStyle/>
              <a:p>
                <a:r>
                  <a:rPr lang="zh-CN" altLang="en-US" dirty="0">
                    <a:sym typeface="Wingdings"/>
                  </a:rPr>
                  <a:t>投影平面：</a:t>
                </a:r>
                <a14:m>
                  <m:oMath xmlns:m="http://schemas.openxmlformats.org/officeDocument/2006/math">
                    <m:r>
                      <a:rPr lang="en-US" altLang="zh-CN" b="0" i="1" dirty="0" smtClean="0">
                        <a:latin typeface="Cambria Math" charset="0"/>
                        <a:sym typeface="Wingdings"/>
                      </a:rPr>
                      <m:t>𝑦</m:t>
                    </m:r>
                    <m:r>
                      <a:rPr lang="en-US" altLang="zh-CN" b="0" i="1" dirty="0" smtClean="0">
                        <a:latin typeface="Cambria Math" charset="0"/>
                        <a:sym typeface="Wingdings"/>
                      </a:rPr>
                      <m:t>=0</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426960" y="4913556"/>
                <a:ext cx="1902252" cy="369332"/>
              </a:xfrm>
              <a:prstGeom prst="rect">
                <a:avLst/>
              </a:prstGeom>
              <a:blipFill rotWithShape="0">
                <a:blip r:embed="rId5"/>
                <a:stretch>
                  <a:fillRect l="-2564" t="-13115"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080694" y="4559918"/>
                <a:ext cx="1410964" cy="369332"/>
              </a:xfrm>
              <a:prstGeom prst="rect">
                <a:avLst/>
              </a:prstGeom>
              <a:noFill/>
            </p:spPr>
            <p:txBody>
              <a:bodyPr wrap="none" rtlCol="0">
                <a:spAutoFit/>
              </a:bodyPr>
              <a:lstStyle/>
              <a:p>
                <a:r>
                  <a:rPr lang="zh-CN" altLang="en-US" dirty="0"/>
                  <a:t>阴影</a:t>
                </a:r>
                <a14:m>
                  <m:oMath xmlns:m="http://schemas.openxmlformats.org/officeDocument/2006/math">
                    <m:r>
                      <a:rPr lang="zh-CN" altLang="en-US" i="1" smtClean="0">
                        <a:latin typeface="Cambria Math" charset="0"/>
                        <a:ea typeface="Cambria Math" charset="0"/>
                        <a:cs typeface="Cambria Math" charset="0"/>
                      </a:rPr>
                      <m:t>⇔</m:t>
                    </m:r>
                    <m:r>
                      <m:rPr>
                        <m:nor/>
                      </m:rPr>
                      <a:rPr lang="zh-CN" altLang="en-US"/>
                      <m:t>透视</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080694" y="4559918"/>
                <a:ext cx="1410964" cy="369332"/>
              </a:xfrm>
              <a:prstGeom prst="rect">
                <a:avLst/>
              </a:prstGeom>
              <a:blipFill rotWithShape="0">
                <a:blip r:embed="rId6"/>
                <a:stretch>
                  <a:fillRect l="-3896" t="-13115" r="-866" b="-19672"/>
                </a:stretch>
              </a:blipFill>
            </p:spPr>
            <p:txBody>
              <a:bodyPr/>
              <a:lstStyle/>
              <a:p>
                <a:r>
                  <a:rPr lang="en-US">
                    <a:noFill/>
                  </a:rPr>
                  <a:t> </a:t>
                </a:r>
              </a:p>
            </p:txBody>
          </p:sp>
        </mc:Fallback>
      </mc:AlternateContent>
    </p:spTree>
    <p:extLst>
      <p:ext uri="{BB962C8B-B14F-4D97-AF65-F5344CB8AC3E}">
        <p14:creationId xmlns:p14="http://schemas.microsoft.com/office/powerpoint/2010/main" val="1442016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p:cNvSpPr txBox="1"/>
              <p:nvPr/>
            </p:nvSpPr>
            <p:spPr>
              <a:xfrm>
                <a:off x="1021496" y="4120326"/>
                <a:ext cx="4440767" cy="2585323"/>
              </a:xfrm>
              <a:prstGeom prst="rect">
                <a:avLst/>
              </a:prstGeom>
              <a:noFill/>
            </p:spPr>
            <p:txBody>
              <a:bodyPr wrap="none" rtlCol="0">
                <a:spAutoFit/>
              </a:bodyPr>
              <a:lstStyle/>
              <a:p>
                <a:pPr marL="342900" indent="-342900">
                  <a:buAutoNum type="arabicPeriod"/>
                </a:pPr>
                <a:r>
                  <a:rPr lang="zh-CN" altLang="en-US" dirty="0"/>
                  <a:t>将投影中心移至原点：</a:t>
                </a:r>
                <a14:m>
                  <m:oMath xmlns:m="http://schemas.openxmlformats.org/officeDocument/2006/math">
                    <m:r>
                      <a:rPr lang="en-US" altLang="zh-CN" b="0" i="1" smtClean="0">
                        <a:latin typeface="Cambria Math" charset="0"/>
                      </a:rPr>
                      <m:t>𝑇</m:t>
                    </m:r>
                    <m:d>
                      <m:dPr>
                        <m:ctrlPr>
                          <a:rPr lang="mr-IN" altLang="zh-CN" b="0" i="1" smtClean="0">
                            <a:latin typeface="Cambria Math" panose="02040503050406030204" pitchFamily="18" charset="0"/>
                          </a:rPr>
                        </m:ctrlPr>
                      </m:dPr>
                      <m:e>
                        <m:sSub>
                          <m:sSubPr>
                            <m:ctrlPr>
                              <a:rPr lang="en-US" altLang="zh-CN" i="1">
                                <a:latin typeface="Cambria Math" panose="02040503050406030204" pitchFamily="18" charset="0"/>
                                <a:sym typeface="Wingdings"/>
                              </a:rPr>
                            </m:ctrlPr>
                          </m:sSubPr>
                          <m:e>
                            <m:r>
                              <a:rPr lang="en-US" altLang="zh-CN" b="0" i="1" smtClean="0">
                                <a:latin typeface="Cambria Math" charset="0"/>
                                <a:sym typeface="Wingdings"/>
                              </a:rPr>
                              <m:t>−</m:t>
                            </m:r>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r>
                          <a:rPr lang="en-US" altLang="zh-CN" b="0" i="1" smtClean="0">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b="0" i="1" smtClean="0">
                                <a:latin typeface="Cambria Math" charset="0"/>
                                <a:sym typeface="Wingdings"/>
                              </a:rPr>
                              <m:t>−</m:t>
                            </m:r>
                            <m:r>
                              <a:rPr lang="en-US" altLang="zh-CN" i="1">
                                <a:latin typeface="Cambria Math" charset="0"/>
                                <a:sym typeface="Wingdings"/>
                              </a:rPr>
                              <m:t>𝑧</m:t>
                            </m:r>
                          </m:e>
                          <m:sub>
                            <m:r>
                              <a:rPr lang="en-US" altLang="zh-CN" i="1">
                                <a:latin typeface="Cambria Math" charset="0"/>
                                <a:sym typeface="Wingdings"/>
                              </a:rPr>
                              <m:t>𝑙</m:t>
                            </m:r>
                          </m:sub>
                        </m:sSub>
                      </m:e>
                    </m:d>
                  </m:oMath>
                </a14:m>
                <a:endParaRPr lang="en-US" altLang="zh-CN" dirty="0"/>
              </a:p>
              <a:p>
                <a:pPr marL="342900" indent="-342900">
                  <a:buAutoNum type="arabicPeriod"/>
                </a:pPr>
                <a:r>
                  <a:rPr lang="zh-CN" altLang="en-US" dirty="0"/>
                  <a:t>投影至平面</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oMath>
                </a14:m>
                <a:r>
                  <a:rPr lang="en-US" altLang="zh-CN" dirty="0"/>
                  <a: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zh-CN" altLang="en-US" dirty="0"/>
                  <a:t>将投影中心移回</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r>
                  <a:rPr lang="en-US" altLang="zh-CN" dirty="0"/>
                  <a:t>: </a:t>
                </a:r>
                <a14:m>
                  <m:oMath xmlns:m="http://schemas.openxmlformats.org/officeDocument/2006/math">
                    <m:r>
                      <a:rPr lang="en-US" altLang="zh-CN" i="1">
                        <a:latin typeface="Cambria Math" charset="0"/>
                      </a:rPr>
                      <m:t>𝑇</m:t>
                    </m:r>
                    <m:d>
                      <m:dPr>
                        <m:ctrlPr>
                          <a:rPr lang="mr-IN" altLang="zh-CN" i="1">
                            <a:latin typeface="Cambria Math" panose="02040503050406030204" pitchFamily="18" charset="0"/>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021496" y="4120326"/>
                <a:ext cx="4440767" cy="2585323"/>
              </a:xfrm>
              <a:prstGeom prst="rect">
                <a:avLst/>
              </a:prstGeom>
              <a:blipFill rotWithShape="0">
                <a:blip r:embed="rId2"/>
                <a:stretch>
                  <a:fillRect l="-1236" t="-2123" b="-3066"/>
                </a:stretch>
              </a:blipFill>
            </p:spPr>
            <p:txBody>
              <a:bodyPr/>
              <a:lstStyle/>
              <a:p>
                <a:r>
                  <a:rPr lang="en-US">
                    <a:noFill/>
                  </a:rPr>
                  <a:t> </a:t>
                </a:r>
              </a:p>
            </p:txBody>
          </p:sp>
        </mc:Fallback>
      </mc:AlternateContent>
      <p:sp>
        <p:nvSpPr>
          <p:cNvPr id="2" name="标题 1"/>
          <p:cNvSpPr>
            <a:spLocks noGrp="1"/>
          </p:cNvSpPr>
          <p:nvPr>
            <p:ph type="title"/>
          </p:nvPr>
        </p:nvSpPr>
        <p:spPr/>
        <p:txBody>
          <a:bodyPr/>
          <a:lstStyle/>
          <a:p>
            <a:r>
              <a:rPr lang="zh-CN" altLang="en-US" dirty="0"/>
              <a:t>阴影效果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透视投影矩阵：</a:t>
                </a:r>
                <a:endParaRPr lang="en-US" altLang="zh-CN" dirty="0"/>
              </a:p>
              <a:p>
                <a:pPr lvl="1">
                  <a:buClr>
                    <a:schemeClr val="tx1"/>
                  </a:buClr>
                </a:pPr>
                <a:r>
                  <a:rPr lang="zh-CN" altLang="en-US" dirty="0"/>
                  <a:t>投影中心在原点</a:t>
                </a:r>
                <a:endParaRPr lang="en-US" altLang="zh-CN" dirty="0"/>
              </a:p>
              <a:p>
                <a:pPr lvl="1">
                  <a:buClr>
                    <a:schemeClr val="tx1"/>
                  </a:buClr>
                </a:pPr>
                <a:r>
                  <a:rPr lang="zh-CN" altLang="en-US" dirty="0"/>
                  <a:t>投影平面为</a:t>
                </a:r>
                <a14:m>
                  <m:oMath xmlns:m="http://schemas.openxmlformats.org/officeDocument/2006/math">
                    <m:r>
                      <a:rPr lang="en-US" altLang="zh-CN" i="1" dirty="0">
                        <a:latin typeface="Cambria Math" charset="0"/>
                      </a:rPr>
                      <m:t>𝑧</m:t>
                    </m:r>
                    <m:r>
                      <a:rPr lang="en-US" altLang="zh-CN" i="1" dirty="0">
                        <a:latin typeface="Cambria Math" charset="0"/>
                      </a:rPr>
                      <m:t>=</m:t>
                    </m:r>
                    <m:r>
                      <a:rPr lang="en-US" altLang="zh-CN" i="1" dirty="0">
                        <a:latin typeface="Cambria Math" charset="0"/>
                      </a:rPr>
                      <m:t>𝑑</m:t>
                    </m:r>
                    <m:r>
                      <a:rPr lang="en-US" altLang="zh-CN" i="1" dirty="0">
                        <a:latin typeface="Cambria Math" charset="0"/>
                      </a:rPr>
                      <m:t>, </m:t>
                    </m:r>
                    <m:r>
                      <a:rPr lang="en-US" altLang="zh-CN" i="1" dirty="0">
                        <a:latin typeface="Cambria Math" charset="0"/>
                      </a:rPr>
                      <m:t>𝑑</m:t>
                    </m:r>
                    <m:r>
                      <a:rPr lang="en-US" altLang="zh-CN" i="1" dirty="0">
                        <a:latin typeface="Cambria Math" charset="0"/>
                      </a:rPr>
                      <m:t>&lt;0</m:t>
                    </m:r>
                  </m:oMath>
                </a14:m>
                <a:endParaRPr lang="en-US" altLang="zh-CN" dirty="0"/>
              </a:p>
              <a:p>
                <a:pPr lvl="1"/>
                <a:endParaRPr lang="en-US" altLang="zh-CN" dirty="0"/>
              </a:p>
              <a:p>
                <a:r>
                  <a:rPr lang="zh-CN" altLang="en-US" dirty="0"/>
                  <a:t>阴影投影矩阵：</a:t>
                </a:r>
                <a:endParaRPr lang="en-US" altLang="zh-CN" dirty="0"/>
              </a:p>
              <a:p>
                <a:pPr lvl="1"/>
                <a:r>
                  <a:rPr lang="zh-CN" altLang="en-US" dirty="0"/>
                  <a:t>投影中心在</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a:p>
                <a:pPr lvl="1"/>
                <a:r>
                  <a:rPr lang="zh-CN" altLang="en-US" dirty="0">
                    <a:sym typeface="Wingdings"/>
                  </a:rPr>
                  <a:t>投影平面为</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=0</m:t>
                    </m:r>
                  </m:oMath>
                </a14:m>
                <a:endParaRPr lang="en-US" dirty="0"/>
              </a:p>
              <a:p>
                <a:pPr lvl="1"/>
                <a:endParaRPr lang="en-US"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65</a:t>
            </a:fld>
            <a:endParaRPr lang="zh-CN" altLang="en-US"/>
          </a:p>
        </p:txBody>
      </p:sp>
      <p:pic>
        <p:nvPicPr>
          <p:cNvPr id="7" name="图片 6"/>
          <p:cNvPicPr>
            <a:picLocks noChangeAspect="1"/>
          </p:cNvPicPr>
          <p:nvPr/>
        </p:nvPicPr>
        <p:blipFill>
          <a:blip r:embed="rId4"/>
          <a:stretch>
            <a:fillRect/>
          </a:stretch>
        </p:blipFill>
        <p:spPr>
          <a:xfrm>
            <a:off x="5855109" y="2753335"/>
            <a:ext cx="1562208" cy="1805743"/>
          </a:xfrm>
          <a:prstGeom prst="rect">
            <a:avLst/>
          </a:prstGeom>
        </p:spPr>
      </p:pic>
      <p:pic>
        <p:nvPicPr>
          <p:cNvPr id="8" name="图片 7"/>
          <p:cNvPicPr>
            <a:picLocks noChangeAspect="1"/>
          </p:cNvPicPr>
          <p:nvPr/>
        </p:nvPicPr>
        <p:blipFill>
          <a:blip r:embed="rId5"/>
          <a:stretch>
            <a:fillRect/>
          </a:stretch>
        </p:blipFill>
        <p:spPr>
          <a:xfrm>
            <a:off x="1473336" y="4888397"/>
            <a:ext cx="2143492" cy="1297918"/>
          </a:xfrm>
          <a:prstGeom prst="rect">
            <a:avLst/>
          </a:prstGeom>
        </p:spPr>
      </p:pic>
      <p:pic>
        <p:nvPicPr>
          <p:cNvPr id="10" name="图片 14"/>
          <p:cNvPicPr>
            <a:picLocks noChangeAspect="1"/>
          </p:cNvPicPr>
          <p:nvPr/>
        </p:nvPicPr>
        <p:blipFill>
          <a:blip r:embed="rId6"/>
          <a:stretch>
            <a:fillRect/>
          </a:stretch>
        </p:blipFill>
        <p:spPr>
          <a:xfrm>
            <a:off x="4223003" y="1145028"/>
            <a:ext cx="3600035" cy="1470535"/>
          </a:xfrm>
          <a:prstGeom prst="rect">
            <a:avLst/>
          </a:prstGeom>
        </p:spPr>
      </p:pic>
      <p:pic>
        <p:nvPicPr>
          <p:cNvPr id="11" name="图片 8"/>
          <p:cNvPicPr>
            <a:picLocks noChangeAspect="1"/>
          </p:cNvPicPr>
          <p:nvPr/>
        </p:nvPicPr>
        <p:blipFill>
          <a:blip r:embed="rId7"/>
          <a:stretch>
            <a:fillRect/>
          </a:stretch>
        </p:blipFill>
        <p:spPr>
          <a:xfrm>
            <a:off x="8156241" y="1581357"/>
            <a:ext cx="933264" cy="99946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845940" y="1963855"/>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45940" y="1963855"/>
                <a:ext cx="253274" cy="276999"/>
              </a:xfrm>
              <a:prstGeom prst="rect">
                <a:avLst/>
              </a:prstGeom>
              <a:blipFill rotWithShape="0">
                <a:blip r:embed="rId8"/>
                <a:stretch>
                  <a:fillRect l="-16667" r="-14286"/>
                </a:stretch>
              </a:blipFill>
            </p:spPr>
            <p:txBody>
              <a:bodyPr/>
              <a:lstStyle/>
              <a:p>
                <a:r>
                  <a:rPr lang="en-US">
                    <a:noFill/>
                  </a:rPr>
                  <a:t> </a:t>
                </a:r>
              </a:p>
            </p:txBody>
          </p:sp>
        </mc:Fallback>
      </mc:AlternateContent>
      <p:sp>
        <p:nvSpPr>
          <p:cNvPr id="13" name="Right Arrow 12"/>
          <p:cNvSpPr/>
          <p:nvPr/>
        </p:nvSpPr>
        <p:spPr>
          <a:xfrm>
            <a:off x="673027" y="4194969"/>
            <a:ext cx="170120" cy="255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a:off x="3786525" y="5392358"/>
            <a:ext cx="282143" cy="282143"/>
          </a:xfrm>
          <a:prstGeom prst="plus">
            <a:avLst>
              <a:gd name="adj" fmla="val 400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34623" y="5348763"/>
            <a:ext cx="1107996" cy="369332"/>
          </a:xfrm>
          <a:prstGeom prst="rect">
            <a:avLst/>
          </a:prstGeom>
        </p:spPr>
        <p:txBody>
          <a:bodyPr wrap="none">
            <a:spAutoFit/>
          </a:bodyPr>
          <a:lstStyle/>
          <a:p>
            <a:r>
              <a:rPr lang="zh-CN" altLang="en-US">
                <a:solidFill>
                  <a:srgbClr val="0000FF"/>
                </a:solidFill>
              </a:rPr>
              <a:t>透视除法</a:t>
            </a:r>
            <a:endParaRPr lang="zh-CN" altLang="en-US" dirty="0">
              <a:solidFill>
                <a:srgbClr val="0000FF"/>
              </a:solidFill>
            </a:endParaRPr>
          </a:p>
        </p:txBody>
      </p:sp>
      <p:sp>
        <p:nvSpPr>
          <p:cNvPr id="21" name="Right Brace 20"/>
          <p:cNvSpPr/>
          <p:nvPr/>
        </p:nvSpPr>
        <p:spPr>
          <a:xfrm>
            <a:off x="5383708" y="4322559"/>
            <a:ext cx="447767" cy="219968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6201577" y="4644980"/>
                <a:ext cx="190738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𝑝</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𝑥</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6201577" y="4644980"/>
                <a:ext cx="1907382" cy="52168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235431" y="5267158"/>
                <a:ext cx="70948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𝑝</m:t>
                          </m:r>
                        </m:sub>
                      </m:sSub>
                      <m:r>
                        <a:rPr lang="en-US" altLang="zh-CN" b="0" i="1" smtClean="0">
                          <a:latin typeface="Cambria Math" charset="0"/>
                        </a:rPr>
                        <m:t>=0</m:t>
                      </m:r>
                    </m:oMath>
                  </m:oMathPara>
                </a14:m>
                <a:endParaRPr lang="en-US" altLang="zh-CN"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6235431" y="5267158"/>
                <a:ext cx="709489" cy="298415"/>
              </a:xfrm>
              <a:prstGeom prst="rect">
                <a:avLst/>
              </a:prstGeom>
              <a:blipFill rotWithShape="0">
                <a:blip r:embed="rId10"/>
                <a:stretch>
                  <a:fillRect l="-7759" r="-7759"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235431" y="5793512"/>
                <a:ext cx="189276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𝑝</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𝑧</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235431" y="5793512"/>
                <a:ext cx="1892762" cy="521681"/>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18381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66</a:t>
            </a:fld>
            <a:endParaRPr lang="zh-CN" altLang="en-US"/>
          </a:p>
        </p:txBody>
      </p:sp>
      <p:sp>
        <p:nvSpPr>
          <p:cNvPr id="8" name="文本框 7"/>
          <p:cNvSpPr txBox="1"/>
          <p:nvPr/>
        </p:nvSpPr>
        <p:spPr>
          <a:xfrm>
            <a:off x="3677998" y="3364107"/>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纹理映射</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6964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几何建模的局限</a:t>
            </a:r>
          </a:p>
        </p:txBody>
      </p:sp>
      <p:sp>
        <p:nvSpPr>
          <p:cNvPr id="3" name="内容占位符 2"/>
          <p:cNvSpPr>
            <a:spLocks noGrp="1"/>
          </p:cNvSpPr>
          <p:nvPr>
            <p:ph idx="1"/>
          </p:nvPr>
        </p:nvSpPr>
        <p:spPr/>
        <p:txBody>
          <a:bodyPr/>
          <a:lstStyle/>
          <a:p>
            <a:pPr>
              <a:buClr>
                <a:srgbClr val="94003F"/>
              </a:buClr>
            </a:pPr>
            <a:r>
              <a:rPr lang="zh-CN" altLang="en-US" sz="2400" dirty="0"/>
              <a:t>虽然图形显示卡可以每秒钟显示多达一千万个多边形，但这个速度并不能满足模拟任何现象的要求</a:t>
            </a:r>
            <a:endParaRPr lang="en-US" altLang="zh-CN" sz="2400" dirty="0"/>
          </a:p>
          <a:p>
            <a:pPr lvl="1">
              <a:buClr>
                <a:srgbClr val="94003F"/>
              </a:buClr>
            </a:pPr>
            <a:r>
              <a:rPr lang="zh-CN" altLang="en-US" sz="1800" dirty="0"/>
              <a:t>云</a:t>
            </a:r>
            <a:endParaRPr lang="en-US" altLang="zh-CN" sz="1800" dirty="0"/>
          </a:p>
          <a:p>
            <a:pPr lvl="1">
              <a:buClr>
                <a:srgbClr val="94003F"/>
              </a:buClr>
            </a:pPr>
            <a:r>
              <a:rPr lang="zh-CN" altLang="en-US" sz="1800" dirty="0"/>
              <a:t>草</a:t>
            </a:r>
            <a:endParaRPr lang="en-US" altLang="zh-CN" sz="1800" dirty="0"/>
          </a:p>
          <a:p>
            <a:pPr lvl="1">
              <a:buClr>
                <a:srgbClr val="94003F"/>
              </a:buClr>
            </a:pPr>
            <a:r>
              <a:rPr lang="zh-CN" altLang="en-US" sz="1800" dirty="0"/>
              <a:t>地貌</a:t>
            </a:r>
            <a:endParaRPr lang="en-US" altLang="zh-CN" sz="1800" dirty="0"/>
          </a:p>
          <a:p>
            <a:pPr lvl="1">
              <a:buClr>
                <a:srgbClr val="94003F"/>
              </a:buClr>
            </a:pPr>
            <a:r>
              <a:rPr lang="zh-CN" altLang="en-US" sz="1800" dirty="0"/>
              <a:t>树皮</a:t>
            </a:r>
            <a:endParaRPr lang="en-US" altLang="zh-CN" sz="1800" dirty="0"/>
          </a:p>
          <a:p>
            <a:pPr lvl="1">
              <a:buClr>
                <a:srgbClr val="94003F"/>
              </a:buClr>
            </a:pPr>
            <a:r>
              <a:rPr lang="zh-CN" altLang="en-US" sz="1800" dirty="0"/>
              <a:t>毛发</a:t>
            </a:r>
            <a:endParaRPr lang="en-US" altLang="zh-CN" sz="1800" dirty="0"/>
          </a:p>
          <a:p>
            <a:pPr lvl="1">
              <a:buClr>
                <a:srgbClr val="94003F"/>
              </a:buClr>
            </a:pPr>
            <a:r>
              <a:rPr lang="zh-CN" altLang="en-US" sz="1800" dirty="0"/>
              <a:t>水波</a:t>
            </a:r>
            <a:endParaRPr lang="en-US" altLang="zh-CN" sz="1800" dirty="0"/>
          </a:p>
          <a:p>
            <a:pPr lvl="1">
              <a:buClr>
                <a:srgbClr val="94003F"/>
              </a:buClr>
            </a:pPr>
            <a:r>
              <a:rPr lang="zh-CN" altLang="en-US" sz="1800" dirty="0"/>
              <a:t>火焰</a:t>
            </a:r>
            <a:endParaRPr lang="en-US" altLang="zh-CN" sz="1800" dirty="0"/>
          </a:p>
          <a:p>
            <a:pPr lvl="1">
              <a:buClr>
                <a:srgbClr val="94003F"/>
              </a:buClr>
            </a:pPr>
            <a:r>
              <a:rPr lang="mr-IN" altLang="zh-CN" sz="1800" dirty="0"/>
              <a:t>…</a:t>
            </a:r>
            <a:endParaRPr lang="en-US" altLang="zh-CN" sz="2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67</a:t>
            </a:fld>
            <a:endParaRPr lang="zh-CN" altLang="en-US"/>
          </a:p>
        </p:txBody>
      </p:sp>
      <p:pic>
        <p:nvPicPr>
          <p:cNvPr id="6"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1084" b="29510"/>
          <a:stretch/>
        </p:blipFill>
        <p:spPr bwMode="auto">
          <a:xfrm>
            <a:off x="2946285" y="2339472"/>
            <a:ext cx="2973025" cy="177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468" y="3003391"/>
            <a:ext cx="2281508" cy="2350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18" y="4407840"/>
            <a:ext cx="2962885" cy="17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738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三种映射方法</a:t>
            </a:r>
          </a:p>
        </p:txBody>
      </p:sp>
      <p:sp>
        <p:nvSpPr>
          <p:cNvPr id="3" name="内容占位符 2"/>
          <p:cNvSpPr>
            <a:spLocks noGrp="1"/>
          </p:cNvSpPr>
          <p:nvPr>
            <p:ph idx="1"/>
          </p:nvPr>
        </p:nvSpPr>
        <p:spPr/>
        <p:txBody>
          <a:bodyPr/>
          <a:lstStyle/>
          <a:p>
            <a:pPr>
              <a:buClr>
                <a:srgbClr val="94003F"/>
              </a:buClr>
            </a:pPr>
            <a:r>
              <a:rPr lang="zh-CN" altLang="en-US" sz="2400" dirty="0">
                <a:solidFill>
                  <a:srgbClr val="0000FF"/>
                </a:solidFill>
              </a:rPr>
              <a:t>纹理映射</a:t>
            </a:r>
            <a:endParaRPr lang="en-US" altLang="zh-CN" sz="2400" dirty="0">
              <a:solidFill>
                <a:srgbClr val="0000FF"/>
              </a:solidFill>
            </a:endParaRPr>
          </a:p>
          <a:p>
            <a:pPr lvl="1">
              <a:buClr>
                <a:srgbClr val="94003F"/>
              </a:buClr>
            </a:pPr>
            <a:r>
              <a:rPr lang="zh-CN" altLang="en-US" sz="1600" dirty="0"/>
              <a:t>把图像映射到光滑表面，从而给表面增加细节特征</a:t>
            </a:r>
            <a:endParaRPr lang="en-US" altLang="zh-CN" sz="1600" dirty="0"/>
          </a:p>
          <a:p>
            <a:pPr>
              <a:buClr>
                <a:srgbClr val="94003F"/>
              </a:buClr>
            </a:pPr>
            <a:r>
              <a:rPr lang="zh-CN" altLang="en-US" sz="2400" dirty="0"/>
              <a:t>环境映射（或叫反射映射）</a:t>
            </a:r>
            <a:endParaRPr lang="en-US" altLang="zh-CN" sz="2400" dirty="0"/>
          </a:p>
          <a:p>
            <a:pPr lvl="1">
              <a:buClr>
                <a:srgbClr val="94003F"/>
              </a:buClr>
            </a:pPr>
            <a:r>
              <a:rPr lang="zh-CN" altLang="en-US" sz="1600" dirty="0"/>
              <a:t>利用环境的图像进行纹理映射，可以模拟高度镜面曲面</a:t>
            </a:r>
            <a:endParaRPr lang="en-US" altLang="zh-CN" sz="2400" dirty="0"/>
          </a:p>
          <a:p>
            <a:pPr marL="228600" lvl="1" indent="-360000">
              <a:spcBef>
                <a:spcPts val="1000"/>
              </a:spcBef>
              <a:buClr>
                <a:srgbClr val="94003F"/>
              </a:buClr>
              <a:buSzPct val="70000"/>
              <a:buFont typeface="Wingdings" panose="05000000000000000000" pitchFamily="2" charset="2"/>
              <a:buChar char="u"/>
            </a:pPr>
            <a:r>
              <a:rPr lang="zh-CN" altLang="en-US" sz="2400" dirty="0"/>
              <a:t>凹凸映射</a:t>
            </a:r>
            <a:endParaRPr lang="en-US" altLang="zh-CN" sz="2400" dirty="0"/>
          </a:p>
          <a:p>
            <a:pPr lvl="1">
              <a:buClr>
                <a:srgbClr val="94003F"/>
              </a:buClr>
            </a:pPr>
            <a:r>
              <a:rPr lang="zh-CN" altLang="en-US" sz="1600" dirty="0"/>
              <a:t>对法向量进行了扰动，从而使表面看起来有微小的起伏变化</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68</a:t>
            </a:fld>
            <a:endParaRPr lang="zh-CN" altLang="en-US"/>
          </a:p>
        </p:txBody>
      </p:sp>
      <p:pic>
        <p:nvPicPr>
          <p:cNvPr id="5" name="图片 3"/>
          <p:cNvPicPr>
            <a:picLocks noChangeAspect="1"/>
          </p:cNvPicPr>
          <p:nvPr/>
        </p:nvPicPr>
        <p:blipFill rotWithShape="1">
          <a:blip r:embed="rId2"/>
          <a:srcRect b="12188"/>
          <a:stretch/>
        </p:blipFill>
        <p:spPr>
          <a:xfrm>
            <a:off x="289335" y="3857268"/>
            <a:ext cx="4513960" cy="2007953"/>
          </a:xfrm>
          <a:prstGeom prst="rect">
            <a:avLst/>
          </a:prstGeom>
        </p:spPr>
      </p:pic>
      <p:pic>
        <p:nvPicPr>
          <p:cNvPr id="6" name="图片 3"/>
          <p:cNvPicPr>
            <a:picLocks noChangeAspect="1"/>
          </p:cNvPicPr>
          <p:nvPr/>
        </p:nvPicPr>
        <p:blipFill>
          <a:blip r:embed="rId3"/>
          <a:stretch>
            <a:fillRect/>
          </a:stretch>
        </p:blipFill>
        <p:spPr>
          <a:xfrm>
            <a:off x="4613141" y="3695311"/>
            <a:ext cx="2375487" cy="2383234"/>
          </a:xfrm>
          <a:prstGeom prst="rect">
            <a:avLst/>
          </a:prstGeom>
        </p:spPr>
      </p:pic>
      <p:pic>
        <p:nvPicPr>
          <p:cNvPr id="7" name="图片 3"/>
          <p:cNvPicPr>
            <a:picLocks noChangeAspect="1"/>
          </p:cNvPicPr>
          <p:nvPr/>
        </p:nvPicPr>
        <p:blipFill>
          <a:blip r:embed="rId4"/>
          <a:stretch>
            <a:fillRect/>
          </a:stretch>
        </p:blipFill>
        <p:spPr>
          <a:xfrm>
            <a:off x="6888600" y="3883394"/>
            <a:ext cx="2230581" cy="2176245"/>
          </a:xfrm>
          <a:prstGeom prst="rect">
            <a:avLst/>
          </a:prstGeom>
        </p:spPr>
      </p:pic>
      <p:sp>
        <p:nvSpPr>
          <p:cNvPr id="8" name="TextBox 7"/>
          <p:cNvSpPr txBox="1"/>
          <p:nvPr/>
        </p:nvSpPr>
        <p:spPr>
          <a:xfrm>
            <a:off x="783771" y="5865221"/>
            <a:ext cx="1005403" cy="338554"/>
          </a:xfrm>
          <a:prstGeom prst="rect">
            <a:avLst/>
          </a:prstGeom>
          <a:noFill/>
        </p:spPr>
        <p:txBody>
          <a:bodyPr wrap="none" rtlCol="0">
            <a:spAutoFit/>
          </a:bodyPr>
          <a:lstStyle/>
          <a:p>
            <a:r>
              <a:rPr lang="zh-CN" altLang="en-US" sz="1600" b="1" dirty="0"/>
              <a:t>几何模型</a:t>
            </a:r>
            <a:endParaRPr lang="en-US" sz="1600" b="1" dirty="0"/>
          </a:p>
        </p:txBody>
      </p:sp>
      <p:sp>
        <p:nvSpPr>
          <p:cNvPr id="9" name="Rectangle 8"/>
          <p:cNvSpPr/>
          <p:nvPr/>
        </p:nvSpPr>
        <p:spPr>
          <a:xfrm>
            <a:off x="3053395" y="5865221"/>
            <a:ext cx="1005403" cy="338554"/>
          </a:xfrm>
          <a:prstGeom prst="rect">
            <a:avLst/>
          </a:prstGeom>
        </p:spPr>
        <p:txBody>
          <a:bodyPr wrap="none">
            <a:spAutoFit/>
          </a:bodyPr>
          <a:lstStyle/>
          <a:p>
            <a:r>
              <a:rPr lang="zh-CN" altLang="en-US" sz="1600" b="1" dirty="0"/>
              <a:t>纹理映射</a:t>
            </a:r>
            <a:endParaRPr lang="en-US" sz="1600" b="1" dirty="0"/>
          </a:p>
        </p:txBody>
      </p:sp>
      <p:sp>
        <p:nvSpPr>
          <p:cNvPr id="10" name="Rectangle 9"/>
          <p:cNvSpPr/>
          <p:nvPr/>
        </p:nvSpPr>
        <p:spPr>
          <a:xfrm>
            <a:off x="7451208" y="5865221"/>
            <a:ext cx="1005403" cy="338554"/>
          </a:xfrm>
          <a:prstGeom prst="rect">
            <a:avLst/>
          </a:prstGeom>
        </p:spPr>
        <p:txBody>
          <a:bodyPr wrap="none">
            <a:spAutoFit/>
          </a:bodyPr>
          <a:lstStyle/>
          <a:p>
            <a:r>
              <a:rPr lang="zh-CN" altLang="en-US" sz="1600" b="1"/>
              <a:t>凹凸映射</a:t>
            </a:r>
            <a:endParaRPr lang="en-US" sz="1600" b="1" dirty="0"/>
          </a:p>
        </p:txBody>
      </p:sp>
      <p:sp>
        <p:nvSpPr>
          <p:cNvPr id="11" name="Rectangle 10"/>
          <p:cNvSpPr/>
          <p:nvPr/>
        </p:nvSpPr>
        <p:spPr>
          <a:xfrm>
            <a:off x="5285923" y="5865221"/>
            <a:ext cx="1005403" cy="338554"/>
          </a:xfrm>
          <a:prstGeom prst="rect">
            <a:avLst/>
          </a:prstGeom>
        </p:spPr>
        <p:txBody>
          <a:bodyPr wrap="none">
            <a:spAutoFit/>
          </a:bodyPr>
          <a:lstStyle/>
          <a:p>
            <a:r>
              <a:rPr lang="zh-CN" altLang="en-US" sz="1600" b="1" dirty="0"/>
              <a:t>环境映射</a:t>
            </a:r>
            <a:endParaRPr lang="en-US" sz="1600" b="1" dirty="0"/>
          </a:p>
        </p:txBody>
      </p:sp>
    </p:spTree>
    <p:extLst>
      <p:ext uri="{BB962C8B-B14F-4D97-AF65-F5344CB8AC3E}">
        <p14:creationId xmlns:p14="http://schemas.microsoft.com/office/powerpoint/2010/main" val="195332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纹理映射</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69</a:t>
            </a:fld>
            <a:endParaRPr lang="zh-CN" altLang="en-US" dirty="0"/>
          </a:p>
        </p:txBody>
      </p:sp>
      <p:pic>
        <p:nvPicPr>
          <p:cNvPr id="5" name="Picture 4" descr="hip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12" y="1290401"/>
            <a:ext cx="8113776" cy="513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30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主要任务</a:t>
            </a:r>
          </a:p>
        </p:txBody>
      </p:sp>
      <p:sp>
        <p:nvSpPr>
          <p:cNvPr id="3" name="内容占位符 2"/>
          <p:cNvSpPr>
            <a:spLocks noGrp="1"/>
          </p:cNvSpPr>
          <p:nvPr>
            <p:ph idx="1"/>
          </p:nvPr>
        </p:nvSpPr>
        <p:spPr>
          <a:xfrm>
            <a:off x="628650" y="1316831"/>
            <a:ext cx="7886700" cy="4819274"/>
          </a:xfrm>
        </p:spPr>
        <p:txBody>
          <a:bodyPr>
            <a:normAutofit/>
          </a:bodyPr>
          <a:lstStyle/>
          <a:p>
            <a:r>
              <a:rPr lang="zh-CN" altLang="en-US" sz="2400" dirty="0"/>
              <a:t>图形绘制系统的</a:t>
            </a:r>
            <a:r>
              <a:rPr lang="en-US" altLang="zh-CN" sz="2400" dirty="0"/>
              <a:t>4</a:t>
            </a:r>
            <a:r>
              <a:rPr lang="zh-CN" altLang="en-US" sz="2400" dirty="0"/>
              <a:t>个主要任务：</a:t>
            </a:r>
            <a:endParaRPr lang="en-US" altLang="zh-CN" sz="2400" dirty="0"/>
          </a:p>
          <a:p>
            <a:endParaRPr lang="en-US" altLang="zh-CN" sz="2400" dirty="0"/>
          </a:p>
          <a:p>
            <a:endParaRPr lang="en-US" altLang="zh-CN" sz="2400" dirty="0"/>
          </a:p>
          <a:p>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7</a:t>
            </a:fld>
            <a:endParaRPr lang="zh-CN" altLang="en-US"/>
          </a:p>
        </p:txBody>
      </p:sp>
      <p:grpSp>
        <p:nvGrpSpPr>
          <p:cNvPr id="23" name="Group 22"/>
          <p:cNvGrpSpPr/>
          <p:nvPr/>
        </p:nvGrpSpPr>
        <p:grpSpPr>
          <a:xfrm>
            <a:off x="839984" y="3929414"/>
            <a:ext cx="7985961" cy="623063"/>
            <a:chOff x="490352" y="4486020"/>
            <a:chExt cx="8403651" cy="655651"/>
          </a:xfrm>
        </p:grpSpPr>
        <p:sp>
          <p:nvSpPr>
            <p:cNvPr id="9" name="矩形 7"/>
            <p:cNvSpPr/>
            <p:nvPr/>
          </p:nvSpPr>
          <p:spPr>
            <a:xfrm>
              <a:off x="490352" y="4493419"/>
              <a:ext cx="1163782" cy="6130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文本框 8"/>
            <p:cNvSpPr txBox="1"/>
            <p:nvPr/>
          </p:nvSpPr>
          <p:spPr>
            <a:xfrm>
              <a:off x="721550" y="4615290"/>
              <a:ext cx="701386" cy="369332"/>
            </a:xfrm>
            <a:prstGeom prst="rect">
              <a:avLst/>
            </a:prstGeom>
            <a:noFill/>
          </p:spPr>
          <p:txBody>
            <a:bodyPr wrap="square" rtlCol="0">
              <a:spAutoFit/>
            </a:bodyPr>
            <a:lstStyle/>
            <a:p>
              <a:r>
                <a:rPr lang="zh-CN" altLang="en-US" dirty="0"/>
                <a:t>建模</a:t>
              </a:r>
            </a:p>
          </p:txBody>
        </p:sp>
        <p:cxnSp>
          <p:nvCxnSpPr>
            <p:cNvPr id="11" name="直接箭头连接符 10"/>
            <p:cNvCxnSpPr>
              <a:stCxn id="15" idx="3"/>
            </p:cNvCxnSpPr>
            <p:nvPr/>
          </p:nvCxnSpPr>
          <p:spPr>
            <a:xfrm>
              <a:off x="1654134" y="4799950"/>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287979" y="4493419"/>
              <a:ext cx="1163782" cy="6130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3" name="文本框 12"/>
            <p:cNvSpPr txBox="1"/>
            <p:nvPr/>
          </p:nvSpPr>
          <p:spPr>
            <a:xfrm>
              <a:off x="2526971" y="4490598"/>
              <a:ext cx="701386" cy="646330"/>
            </a:xfrm>
            <a:prstGeom prst="rect">
              <a:avLst/>
            </a:prstGeom>
            <a:noFill/>
          </p:spPr>
          <p:txBody>
            <a:bodyPr wrap="square" rtlCol="0">
              <a:spAutoFit/>
            </a:bodyPr>
            <a:lstStyle/>
            <a:p>
              <a:r>
                <a:rPr lang="zh-CN" altLang="en-US" dirty="0"/>
                <a:t>几何处理</a:t>
              </a:r>
            </a:p>
          </p:txBody>
        </p:sp>
        <p:cxnSp>
          <p:nvCxnSpPr>
            <p:cNvPr id="14" name="直接箭头连接符 13"/>
            <p:cNvCxnSpPr>
              <a:stCxn id="19" idx="3"/>
            </p:cNvCxnSpPr>
            <p:nvPr/>
          </p:nvCxnSpPr>
          <p:spPr>
            <a:xfrm>
              <a:off x="3451763" y="4799952"/>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085608" y="4490596"/>
              <a:ext cx="1163782" cy="61306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文本框 15"/>
            <p:cNvSpPr txBox="1"/>
            <p:nvPr/>
          </p:nvSpPr>
          <p:spPr>
            <a:xfrm>
              <a:off x="4221999" y="4612462"/>
              <a:ext cx="959462" cy="388649"/>
            </a:xfrm>
            <a:prstGeom prst="rect">
              <a:avLst/>
            </a:prstGeom>
            <a:noFill/>
          </p:spPr>
          <p:txBody>
            <a:bodyPr wrap="square" rtlCol="0">
              <a:spAutoFit/>
            </a:bodyPr>
            <a:lstStyle/>
            <a:p>
              <a:r>
                <a:rPr lang="zh-CN" altLang="en-US" dirty="0"/>
                <a:t>光栅化</a:t>
              </a:r>
            </a:p>
          </p:txBody>
        </p:sp>
        <p:cxnSp>
          <p:nvCxnSpPr>
            <p:cNvPr id="17" name="直接箭头连接符 16"/>
            <p:cNvCxnSpPr>
              <a:stCxn id="22" idx="3"/>
            </p:cNvCxnSpPr>
            <p:nvPr/>
          </p:nvCxnSpPr>
          <p:spPr>
            <a:xfrm>
              <a:off x="5249389" y="4797128"/>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37786" y="4490596"/>
              <a:ext cx="1163782" cy="6130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文本框 18"/>
            <p:cNvSpPr txBox="1"/>
            <p:nvPr/>
          </p:nvSpPr>
          <p:spPr>
            <a:xfrm>
              <a:off x="6176778" y="4495338"/>
              <a:ext cx="701386" cy="646333"/>
            </a:xfrm>
            <a:prstGeom prst="rect">
              <a:avLst/>
            </a:prstGeom>
            <a:noFill/>
          </p:spPr>
          <p:txBody>
            <a:bodyPr wrap="square" rtlCol="0">
              <a:spAutoFit/>
            </a:bodyPr>
            <a:lstStyle/>
            <a:p>
              <a:r>
                <a:rPr lang="zh-CN" altLang="en-US" dirty="0"/>
                <a:t>片元处理</a:t>
              </a:r>
            </a:p>
          </p:txBody>
        </p:sp>
        <p:cxnSp>
          <p:nvCxnSpPr>
            <p:cNvPr id="20" name="直接箭头连接符 19"/>
            <p:cNvCxnSpPr/>
            <p:nvPr/>
          </p:nvCxnSpPr>
          <p:spPr>
            <a:xfrm>
              <a:off x="7101570" y="4797126"/>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730221" y="4486020"/>
              <a:ext cx="1163782" cy="61306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文本框 21"/>
            <p:cNvSpPr txBox="1"/>
            <p:nvPr/>
          </p:nvSpPr>
          <p:spPr>
            <a:xfrm>
              <a:off x="7889580" y="4607890"/>
              <a:ext cx="987136" cy="369332"/>
            </a:xfrm>
            <a:prstGeom prst="rect">
              <a:avLst/>
            </a:prstGeom>
            <a:noFill/>
          </p:spPr>
          <p:txBody>
            <a:bodyPr wrap="square" rtlCol="0">
              <a:spAutoFit/>
            </a:bodyPr>
            <a:lstStyle/>
            <a:p>
              <a:r>
                <a:rPr lang="zh-CN" altLang="en-US" dirty="0"/>
                <a:t>帧缓存</a:t>
              </a:r>
            </a:p>
          </p:txBody>
        </p:sp>
      </p:grpSp>
      <p:cxnSp>
        <p:nvCxnSpPr>
          <p:cNvPr id="8" name="Straight Arrow Connector 7"/>
          <p:cNvCxnSpPr/>
          <p:nvPr/>
        </p:nvCxnSpPr>
        <p:spPr>
          <a:xfrm flipV="1">
            <a:off x="1382066" y="3524964"/>
            <a:ext cx="0" cy="4114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5" name="图片 3"/>
          <p:cNvPicPr>
            <a:picLocks noChangeAspect="1"/>
          </p:cNvPicPr>
          <p:nvPr/>
        </p:nvPicPr>
        <p:blipFill rotWithShape="1">
          <a:blip r:embed="rId2"/>
          <a:srcRect r="69644" b="27271"/>
          <a:stretch/>
        </p:blipFill>
        <p:spPr>
          <a:xfrm>
            <a:off x="2036537" y="2200839"/>
            <a:ext cx="1089361" cy="1205426"/>
          </a:xfrm>
          <a:prstGeom prst="rect">
            <a:avLst/>
          </a:prstGeom>
        </p:spPr>
      </p:pic>
      <p:sp>
        <p:nvSpPr>
          <p:cNvPr id="26" name="TextBox 25"/>
          <p:cNvSpPr txBox="1"/>
          <p:nvPr/>
        </p:nvSpPr>
        <p:spPr>
          <a:xfrm>
            <a:off x="2579207" y="3133114"/>
            <a:ext cx="663964" cy="369332"/>
          </a:xfrm>
          <a:prstGeom prst="rect">
            <a:avLst/>
          </a:prstGeom>
          <a:noFill/>
        </p:spPr>
        <p:txBody>
          <a:bodyPr wrap="none" rtlCol="0">
            <a:spAutoFit/>
          </a:bodyPr>
          <a:lstStyle/>
          <a:p>
            <a:r>
              <a:rPr lang="en-US" altLang="zh-CN" dirty="0"/>
              <a:t>Ch08</a:t>
            </a:r>
            <a:endParaRPr lang="en-US" dirty="0"/>
          </a:p>
        </p:txBody>
      </p:sp>
      <p:cxnSp>
        <p:nvCxnSpPr>
          <p:cNvPr id="27" name="Straight Arrow Connector 26"/>
          <p:cNvCxnSpPr/>
          <p:nvPr/>
        </p:nvCxnSpPr>
        <p:spPr>
          <a:xfrm flipV="1">
            <a:off x="4809513" y="3524963"/>
            <a:ext cx="0" cy="411481"/>
          </a:xfrm>
          <a:prstGeom prst="straightConnector1">
            <a:avLst/>
          </a:prstGeom>
          <a:ln>
            <a:solidFill>
              <a:schemeClr val="bg1">
                <a:lumMod val="50000"/>
              </a:schemeClr>
            </a:solidFill>
            <a:tailEnd type="triangle"/>
          </a:ln>
        </p:spPr>
        <p:style>
          <a:lnRef idx="1">
            <a:schemeClr val="accent6"/>
          </a:lnRef>
          <a:fillRef idx="0">
            <a:schemeClr val="accent6"/>
          </a:fillRef>
          <a:effectRef idx="0">
            <a:schemeClr val="accent6"/>
          </a:effectRef>
          <a:fontRef idx="minor">
            <a:schemeClr val="tx1"/>
          </a:fontRef>
        </p:style>
      </p:cxnSp>
      <p:pic>
        <p:nvPicPr>
          <p:cNvPr id="28" name="图片 6"/>
          <p:cNvPicPr>
            <a:picLocks noChangeAspect="1"/>
          </p:cNvPicPr>
          <p:nvPr/>
        </p:nvPicPr>
        <p:blipFill>
          <a:blip r:embed="rId3"/>
          <a:stretch>
            <a:fillRect/>
          </a:stretch>
        </p:blipFill>
        <p:spPr>
          <a:xfrm>
            <a:off x="3976111" y="2277868"/>
            <a:ext cx="905293" cy="899530"/>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1466" y="2293165"/>
            <a:ext cx="842029" cy="842029"/>
          </a:xfrm>
          <a:prstGeom prst="rect">
            <a:avLst/>
          </a:prstGeom>
        </p:spPr>
      </p:pic>
      <p:sp>
        <p:nvSpPr>
          <p:cNvPr id="30" name="TextBox 29"/>
          <p:cNvSpPr txBox="1"/>
          <p:nvPr/>
        </p:nvSpPr>
        <p:spPr>
          <a:xfrm>
            <a:off x="4510059" y="3135897"/>
            <a:ext cx="663964" cy="369332"/>
          </a:xfrm>
          <a:prstGeom prst="rect">
            <a:avLst/>
          </a:prstGeom>
          <a:noFill/>
        </p:spPr>
        <p:txBody>
          <a:bodyPr wrap="none" rtlCol="0">
            <a:spAutoFit/>
          </a:bodyPr>
          <a:lstStyle/>
          <a:p>
            <a:r>
              <a:rPr lang="en-US" altLang="zh-CN" dirty="0"/>
              <a:t>Ch06</a:t>
            </a:r>
            <a:endParaRPr lang="en-US" dirty="0"/>
          </a:p>
        </p:txBody>
      </p:sp>
      <p:sp>
        <p:nvSpPr>
          <p:cNvPr id="32" name="TextBox 31"/>
          <p:cNvSpPr txBox="1"/>
          <p:nvPr/>
        </p:nvSpPr>
        <p:spPr>
          <a:xfrm>
            <a:off x="1045529" y="3132769"/>
            <a:ext cx="663964" cy="369332"/>
          </a:xfrm>
          <a:prstGeom prst="rect">
            <a:avLst/>
          </a:prstGeom>
          <a:noFill/>
        </p:spPr>
        <p:txBody>
          <a:bodyPr wrap="none" rtlCol="0">
            <a:spAutoFit/>
          </a:bodyPr>
          <a:lstStyle/>
          <a:p>
            <a:r>
              <a:rPr lang="en-US" altLang="zh-CN" dirty="0"/>
              <a:t>Ch02</a:t>
            </a:r>
            <a:endParaRPr lang="en-US" dirty="0"/>
          </a:p>
        </p:txBody>
      </p:sp>
      <p:cxnSp>
        <p:nvCxnSpPr>
          <p:cNvPr id="33" name="Straight Arrow Connector 32"/>
          <p:cNvCxnSpPr/>
          <p:nvPr/>
        </p:nvCxnSpPr>
        <p:spPr>
          <a:xfrm rot="16200000" flipV="1">
            <a:off x="2081649" y="2480166"/>
            <a:ext cx="0" cy="411481"/>
          </a:xfrm>
          <a:prstGeom prst="straightConnector1">
            <a:avLst/>
          </a:prstGeom>
          <a:ln>
            <a:headEnd type="triangle"/>
            <a:tailEnd type="none"/>
          </a:ln>
        </p:spPr>
        <p:style>
          <a:lnRef idx="1">
            <a:schemeClr val="accent6"/>
          </a:lnRef>
          <a:fillRef idx="0">
            <a:schemeClr val="accent6"/>
          </a:fillRef>
          <a:effectRef idx="0">
            <a:schemeClr val="accent6"/>
          </a:effectRef>
          <a:fontRef idx="minor">
            <a:schemeClr val="tx1"/>
          </a:fontRef>
        </p:style>
      </p:cxnSp>
      <p:sp>
        <p:nvSpPr>
          <p:cNvPr id="3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3" name="Picture 1" descr="QQ截图2016082415243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777" t="13412" r="12586" b="10501"/>
          <a:stretch/>
        </p:blipFill>
        <p:spPr bwMode="auto">
          <a:xfrm>
            <a:off x="960343" y="2305173"/>
            <a:ext cx="834336" cy="84491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p:nvPr/>
        </p:nvCxnSpPr>
        <p:spPr>
          <a:xfrm flipV="1">
            <a:off x="6601190" y="3524962"/>
            <a:ext cx="0" cy="4114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37" name="TextBox 36"/>
          <p:cNvSpPr txBox="1"/>
          <p:nvPr/>
        </p:nvSpPr>
        <p:spPr>
          <a:xfrm>
            <a:off x="6047717" y="6180763"/>
            <a:ext cx="663964" cy="369332"/>
          </a:xfrm>
          <a:prstGeom prst="rect">
            <a:avLst/>
          </a:prstGeom>
          <a:noFill/>
        </p:spPr>
        <p:txBody>
          <a:bodyPr wrap="none" rtlCol="0">
            <a:spAutoFit/>
          </a:bodyPr>
          <a:lstStyle/>
          <a:p>
            <a:r>
              <a:rPr lang="en-US" altLang="zh-CN"/>
              <a:t>Ch05</a:t>
            </a:r>
            <a:endParaRPr lang="en-US" dirty="0"/>
          </a:p>
        </p:txBody>
      </p:sp>
      <p:pic>
        <p:nvPicPr>
          <p:cNvPr id="38" name="Picture 37"/>
          <p:cNvPicPr/>
          <p:nvPr/>
        </p:nvPicPr>
        <p:blipFill>
          <a:blip r:embed="rId6"/>
          <a:stretch>
            <a:fillRect/>
          </a:stretch>
        </p:blipFill>
        <p:spPr>
          <a:xfrm>
            <a:off x="3431951" y="10516595"/>
            <a:ext cx="825339" cy="872883"/>
          </a:xfrm>
          <a:prstGeom prst="rect">
            <a:avLst/>
          </a:prstGeom>
        </p:spPr>
      </p:pic>
      <p:pic>
        <p:nvPicPr>
          <p:cNvPr id="39" name="Picture 38"/>
          <p:cNvPicPr/>
          <p:nvPr/>
        </p:nvPicPr>
        <p:blipFill>
          <a:blip r:embed="rId7"/>
          <a:stretch>
            <a:fillRect/>
          </a:stretch>
        </p:blipFill>
        <p:spPr>
          <a:xfrm>
            <a:off x="5964822" y="5326651"/>
            <a:ext cx="825332" cy="872883"/>
          </a:xfrm>
          <a:prstGeom prst="rect">
            <a:avLst/>
          </a:prstGeom>
        </p:spPr>
      </p:pic>
      <p:cxnSp>
        <p:nvCxnSpPr>
          <p:cNvPr id="40" name="Straight Arrow Connector 39"/>
          <p:cNvCxnSpPr/>
          <p:nvPr/>
        </p:nvCxnSpPr>
        <p:spPr>
          <a:xfrm rot="5400000" flipV="1">
            <a:off x="7311407" y="2483602"/>
            <a:ext cx="0" cy="4114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1" name="TextBox 40"/>
          <p:cNvSpPr txBox="1"/>
          <p:nvPr/>
        </p:nvSpPr>
        <p:spPr>
          <a:xfrm>
            <a:off x="7700333" y="3132769"/>
            <a:ext cx="663964" cy="369332"/>
          </a:xfrm>
          <a:prstGeom prst="rect">
            <a:avLst/>
          </a:prstGeom>
          <a:noFill/>
        </p:spPr>
        <p:txBody>
          <a:bodyPr wrap="none" rtlCol="0">
            <a:spAutoFit/>
          </a:bodyPr>
          <a:lstStyle/>
          <a:p>
            <a:r>
              <a:rPr lang="en-US" altLang="zh-CN" dirty="0"/>
              <a:t>Ch07</a:t>
            </a:r>
            <a:endParaRPr lang="en-US" dirty="0"/>
          </a:p>
        </p:txBody>
      </p:sp>
      <p:pic>
        <p:nvPicPr>
          <p:cNvPr id="42" name="图片 3"/>
          <p:cNvPicPr>
            <a:picLocks noChangeAspect="1"/>
          </p:cNvPicPr>
          <p:nvPr/>
        </p:nvPicPr>
        <p:blipFill rotWithShape="1">
          <a:blip r:embed="rId8"/>
          <a:srcRect l="49770" r="2105" b="12188"/>
          <a:stretch/>
        </p:blipFill>
        <p:spPr>
          <a:xfrm>
            <a:off x="7545021" y="2263001"/>
            <a:ext cx="959732" cy="887091"/>
          </a:xfrm>
          <a:prstGeom prst="rect">
            <a:avLst/>
          </a:prstGeom>
        </p:spPr>
      </p:pic>
      <p:sp>
        <p:nvSpPr>
          <p:cNvPr id="35" name="TextBox 34"/>
          <p:cNvSpPr txBox="1"/>
          <p:nvPr/>
        </p:nvSpPr>
        <p:spPr>
          <a:xfrm>
            <a:off x="922757" y="4959611"/>
            <a:ext cx="1178528" cy="369332"/>
          </a:xfrm>
          <a:prstGeom prst="rect">
            <a:avLst/>
          </a:prstGeom>
          <a:noFill/>
        </p:spPr>
        <p:txBody>
          <a:bodyPr wrap="none" rtlCol="0">
            <a:spAutoFit/>
          </a:bodyPr>
          <a:lstStyle/>
          <a:p>
            <a:r>
              <a:rPr lang="zh-CN" altLang="en-US"/>
              <a:t>模</a:t>
            </a:r>
            <a:r>
              <a:rPr lang="en-US" altLang="zh-CN" dirty="0"/>
              <a:t>-</a:t>
            </a:r>
            <a:r>
              <a:rPr lang="zh-CN" altLang="en-US" dirty="0"/>
              <a:t>视变换</a:t>
            </a:r>
            <a:endParaRPr lang="en-US" dirty="0"/>
          </a:p>
        </p:txBody>
      </p:sp>
      <p:sp>
        <p:nvSpPr>
          <p:cNvPr id="44" name="TextBox 43"/>
          <p:cNvSpPr txBox="1"/>
          <p:nvPr/>
        </p:nvSpPr>
        <p:spPr>
          <a:xfrm>
            <a:off x="2750390" y="4959611"/>
            <a:ext cx="646331" cy="369332"/>
          </a:xfrm>
          <a:prstGeom prst="rect">
            <a:avLst/>
          </a:prstGeom>
          <a:noFill/>
        </p:spPr>
        <p:txBody>
          <a:bodyPr wrap="none" rtlCol="0">
            <a:spAutoFit/>
          </a:bodyPr>
          <a:lstStyle/>
          <a:p>
            <a:r>
              <a:rPr lang="zh-CN" altLang="en-US" dirty="0"/>
              <a:t>投影</a:t>
            </a:r>
            <a:endParaRPr lang="en-US" dirty="0"/>
          </a:p>
        </p:txBody>
      </p:sp>
      <p:sp>
        <p:nvSpPr>
          <p:cNvPr id="45" name="TextBox 44"/>
          <p:cNvSpPr txBox="1"/>
          <p:nvPr/>
        </p:nvSpPr>
        <p:spPr>
          <a:xfrm>
            <a:off x="4400225" y="4959611"/>
            <a:ext cx="646331" cy="369332"/>
          </a:xfrm>
          <a:prstGeom prst="rect">
            <a:avLst/>
          </a:prstGeom>
          <a:noFill/>
        </p:spPr>
        <p:txBody>
          <a:bodyPr wrap="none" rtlCol="0">
            <a:spAutoFit/>
          </a:bodyPr>
          <a:lstStyle/>
          <a:p>
            <a:r>
              <a:rPr lang="zh-CN" altLang="en-US" dirty="0"/>
              <a:t>裁剪</a:t>
            </a:r>
            <a:endParaRPr lang="en-US" dirty="0"/>
          </a:p>
        </p:txBody>
      </p:sp>
      <p:cxnSp>
        <p:nvCxnSpPr>
          <p:cNvPr id="46" name="Straight Arrow Connector 45"/>
          <p:cNvCxnSpPr/>
          <p:nvPr/>
        </p:nvCxnSpPr>
        <p:spPr>
          <a:xfrm rot="10800000" flipV="1">
            <a:off x="3058466" y="4522568"/>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47" name="TextBox 46"/>
          <p:cNvSpPr txBox="1"/>
          <p:nvPr/>
        </p:nvSpPr>
        <p:spPr>
          <a:xfrm>
            <a:off x="4365007" y="6175912"/>
            <a:ext cx="663964" cy="369332"/>
          </a:xfrm>
          <a:prstGeom prst="rect">
            <a:avLst/>
          </a:prstGeom>
          <a:noFill/>
        </p:spPr>
        <p:txBody>
          <a:bodyPr wrap="none" rtlCol="0">
            <a:spAutoFit/>
          </a:bodyPr>
          <a:lstStyle/>
          <a:p>
            <a:r>
              <a:rPr lang="en-US" altLang="zh-CN" dirty="0"/>
              <a:t>Ch06</a:t>
            </a:r>
            <a:endParaRPr lang="en-US" dirty="0"/>
          </a:p>
        </p:txBody>
      </p:sp>
      <p:sp>
        <p:nvSpPr>
          <p:cNvPr id="48" name="TextBox 47"/>
          <p:cNvSpPr txBox="1"/>
          <p:nvPr/>
        </p:nvSpPr>
        <p:spPr>
          <a:xfrm>
            <a:off x="1125615" y="6175912"/>
            <a:ext cx="663964" cy="369332"/>
          </a:xfrm>
          <a:prstGeom prst="rect">
            <a:avLst/>
          </a:prstGeom>
          <a:noFill/>
        </p:spPr>
        <p:txBody>
          <a:bodyPr wrap="none" rtlCol="0">
            <a:spAutoFit/>
          </a:bodyPr>
          <a:lstStyle/>
          <a:p>
            <a:r>
              <a:rPr lang="en-US" altLang="zh-CN" dirty="0"/>
              <a:t>Ch03</a:t>
            </a:r>
            <a:endParaRPr lang="en-US" dirty="0"/>
          </a:p>
        </p:txBody>
      </p:sp>
      <p:sp>
        <p:nvSpPr>
          <p:cNvPr id="49" name="TextBox 48"/>
          <p:cNvSpPr txBox="1"/>
          <p:nvPr/>
        </p:nvSpPr>
        <p:spPr>
          <a:xfrm>
            <a:off x="2715172" y="6175912"/>
            <a:ext cx="663964" cy="369332"/>
          </a:xfrm>
          <a:prstGeom prst="rect">
            <a:avLst/>
          </a:prstGeom>
          <a:noFill/>
        </p:spPr>
        <p:txBody>
          <a:bodyPr wrap="none" rtlCol="0">
            <a:spAutoFit/>
          </a:bodyPr>
          <a:lstStyle/>
          <a:p>
            <a:r>
              <a:rPr lang="en-US" altLang="zh-CN" dirty="0"/>
              <a:t>Ch04</a:t>
            </a:r>
            <a:endParaRPr lang="en-US" dirty="0"/>
          </a:p>
        </p:txBody>
      </p:sp>
      <p:cxnSp>
        <p:nvCxnSpPr>
          <p:cNvPr id="50" name="Straight Arrow Connector 49"/>
          <p:cNvCxnSpPr/>
          <p:nvPr/>
        </p:nvCxnSpPr>
        <p:spPr>
          <a:xfrm rot="5400000" flipV="1">
            <a:off x="2285932" y="4952332"/>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p:cNvCxnSpPr/>
          <p:nvPr/>
        </p:nvCxnSpPr>
        <p:spPr>
          <a:xfrm rot="5400000" flipV="1">
            <a:off x="3898473" y="4938537"/>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pic>
        <p:nvPicPr>
          <p:cNvPr id="52" name="Picture 2" descr="E:\CG\交互式计算机图形学—基于OpenGL着色器的自顶向下方法（第六版）\Figures\CHAPTER03 JPEG\an03f36.jpg"/>
          <p:cNvPicPr>
            <a:picLocks noChangeAspect="1" noChangeArrowheads="1"/>
          </p:cNvPicPr>
          <p:nvPr/>
        </p:nvPicPr>
        <p:blipFill>
          <a:blip r:embed="rId9" cstate="print"/>
          <a:srcRect/>
          <a:stretch>
            <a:fillRect/>
          </a:stretch>
        </p:blipFill>
        <p:spPr bwMode="auto">
          <a:xfrm>
            <a:off x="1017356" y="5368750"/>
            <a:ext cx="947662" cy="813837"/>
          </a:xfrm>
          <a:prstGeom prst="rect">
            <a:avLst/>
          </a:prstGeom>
          <a:noFill/>
        </p:spPr>
      </p:pic>
      <p:pic>
        <p:nvPicPr>
          <p:cNvPr id="53" name="图片 4"/>
          <p:cNvPicPr>
            <a:picLocks noChangeAspect="1"/>
          </p:cNvPicPr>
          <p:nvPr/>
        </p:nvPicPr>
        <p:blipFill>
          <a:blip r:embed="rId10"/>
          <a:stretch>
            <a:fillRect/>
          </a:stretch>
        </p:blipFill>
        <p:spPr>
          <a:xfrm>
            <a:off x="2623064" y="5354754"/>
            <a:ext cx="848180" cy="755539"/>
          </a:xfrm>
          <a:prstGeom prst="rect">
            <a:avLst/>
          </a:prstGeom>
        </p:spPr>
      </p:pic>
      <p:pic>
        <p:nvPicPr>
          <p:cNvPr id="54" name="图片 6"/>
          <p:cNvPicPr>
            <a:picLocks noChangeAspect="1"/>
          </p:cNvPicPr>
          <p:nvPr/>
        </p:nvPicPr>
        <p:blipFill>
          <a:blip r:embed="rId11"/>
          <a:stretch>
            <a:fillRect/>
          </a:stretch>
        </p:blipFill>
        <p:spPr>
          <a:xfrm>
            <a:off x="6047717" y="2364267"/>
            <a:ext cx="1030076" cy="651531"/>
          </a:xfrm>
          <a:prstGeom prst="rect">
            <a:avLst/>
          </a:prstGeom>
        </p:spPr>
      </p:pic>
      <p:sp>
        <p:nvSpPr>
          <p:cNvPr id="56" name="TextBox 55"/>
          <p:cNvSpPr txBox="1"/>
          <p:nvPr/>
        </p:nvSpPr>
        <p:spPr>
          <a:xfrm>
            <a:off x="6269208" y="3126887"/>
            <a:ext cx="663964" cy="369332"/>
          </a:xfrm>
          <a:prstGeom prst="rect">
            <a:avLst/>
          </a:prstGeom>
          <a:noFill/>
        </p:spPr>
        <p:txBody>
          <a:bodyPr wrap="none" rtlCol="0">
            <a:spAutoFit/>
          </a:bodyPr>
          <a:lstStyle/>
          <a:p>
            <a:r>
              <a:rPr lang="en-US" altLang="zh-CN" dirty="0"/>
              <a:t>Ch06</a:t>
            </a:r>
            <a:endParaRPr lang="en-US" dirty="0"/>
          </a:p>
        </p:txBody>
      </p:sp>
      <p:pic>
        <p:nvPicPr>
          <p:cNvPr id="57" name="Picture 56"/>
          <p:cNvPicPr>
            <a:picLocks noChangeAspect="1"/>
          </p:cNvPicPr>
          <p:nvPr/>
        </p:nvPicPr>
        <p:blipFill rotWithShape="1">
          <a:blip r:embed="rId12" cstate="print">
            <a:extLst>
              <a:ext uri="{28A0092B-C50C-407E-A947-70E740481C1C}">
                <a14:useLocalDpi xmlns:a14="http://schemas.microsoft.com/office/drawing/2010/main" val="0"/>
              </a:ext>
            </a:extLst>
          </a:blip>
          <a:srcRect l="63117" t="2858" r="128" b="31715"/>
          <a:stretch/>
        </p:blipFill>
        <p:spPr>
          <a:xfrm>
            <a:off x="4261469" y="5448162"/>
            <a:ext cx="884087" cy="580428"/>
          </a:xfrm>
          <a:prstGeom prst="rect">
            <a:avLst/>
          </a:prstGeom>
        </p:spPr>
      </p:pic>
      <p:sp>
        <p:nvSpPr>
          <p:cNvPr id="58" name="TextBox 57"/>
          <p:cNvSpPr txBox="1"/>
          <p:nvPr/>
        </p:nvSpPr>
        <p:spPr>
          <a:xfrm>
            <a:off x="868479" y="1871829"/>
            <a:ext cx="1107996" cy="369332"/>
          </a:xfrm>
          <a:prstGeom prst="rect">
            <a:avLst/>
          </a:prstGeom>
          <a:noFill/>
        </p:spPr>
        <p:txBody>
          <a:bodyPr wrap="none" rtlCol="0">
            <a:spAutoFit/>
          </a:bodyPr>
          <a:lstStyle/>
          <a:p>
            <a:r>
              <a:rPr lang="zh-CN" altLang="en-US" dirty="0"/>
              <a:t>基本图元</a:t>
            </a:r>
            <a:endParaRPr lang="en-US" dirty="0"/>
          </a:p>
        </p:txBody>
      </p:sp>
      <p:sp>
        <p:nvSpPr>
          <p:cNvPr id="59" name="TextBox 58"/>
          <p:cNvSpPr txBox="1"/>
          <p:nvPr/>
        </p:nvSpPr>
        <p:spPr>
          <a:xfrm>
            <a:off x="2118346" y="1871829"/>
            <a:ext cx="1107996" cy="369332"/>
          </a:xfrm>
          <a:prstGeom prst="rect">
            <a:avLst/>
          </a:prstGeom>
          <a:noFill/>
        </p:spPr>
        <p:txBody>
          <a:bodyPr wrap="none" rtlCol="0">
            <a:spAutoFit/>
          </a:bodyPr>
          <a:lstStyle/>
          <a:p>
            <a:r>
              <a:rPr lang="zh-CN" altLang="en-US" dirty="0"/>
              <a:t>层级建模</a:t>
            </a:r>
            <a:endParaRPr lang="en-US" dirty="0"/>
          </a:p>
        </p:txBody>
      </p:sp>
      <p:sp>
        <p:nvSpPr>
          <p:cNvPr id="60" name="TextBox 59"/>
          <p:cNvSpPr txBox="1"/>
          <p:nvPr/>
        </p:nvSpPr>
        <p:spPr>
          <a:xfrm>
            <a:off x="4463587" y="1871829"/>
            <a:ext cx="877163" cy="369332"/>
          </a:xfrm>
          <a:prstGeom prst="rect">
            <a:avLst/>
          </a:prstGeom>
          <a:noFill/>
        </p:spPr>
        <p:txBody>
          <a:bodyPr wrap="none" rtlCol="0">
            <a:spAutoFit/>
          </a:bodyPr>
          <a:lstStyle/>
          <a:p>
            <a:r>
              <a:rPr lang="zh-CN" altLang="en-US" dirty="0"/>
              <a:t>光栅化</a:t>
            </a:r>
            <a:endParaRPr lang="en-US" dirty="0"/>
          </a:p>
        </p:txBody>
      </p:sp>
      <p:sp>
        <p:nvSpPr>
          <p:cNvPr id="61" name="TextBox 60"/>
          <p:cNvSpPr txBox="1"/>
          <p:nvPr/>
        </p:nvSpPr>
        <p:spPr>
          <a:xfrm>
            <a:off x="5825176" y="4956898"/>
            <a:ext cx="1107996" cy="369332"/>
          </a:xfrm>
          <a:prstGeom prst="rect">
            <a:avLst/>
          </a:prstGeom>
          <a:noFill/>
        </p:spPr>
        <p:txBody>
          <a:bodyPr wrap="none" rtlCol="0">
            <a:spAutoFit/>
          </a:bodyPr>
          <a:lstStyle/>
          <a:p>
            <a:r>
              <a:rPr lang="zh-CN" altLang="en-US"/>
              <a:t>明暗绘制</a:t>
            </a:r>
            <a:endParaRPr lang="en-US" dirty="0"/>
          </a:p>
        </p:txBody>
      </p:sp>
      <p:sp>
        <p:nvSpPr>
          <p:cNvPr id="62" name="TextBox 61"/>
          <p:cNvSpPr txBox="1"/>
          <p:nvPr/>
        </p:nvSpPr>
        <p:spPr>
          <a:xfrm>
            <a:off x="7457576" y="1871829"/>
            <a:ext cx="1107996" cy="369332"/>
          </a:xfrm>
          <a:prstGeom prst="rect">
            <a:avLst/>
          </a:prstGeom>
          <a:noFill/>
        </p:spPr>
        <p:txBody>
          <a:bodyPr wrap="none" rtlCol="0">
            <a:spAutoFit/>
          </a:bodyPr>
          <a:lstStyle/>
          <a:p>
            <a:r>
              <a:rPr lang="zh-CN" altLang="en-US" dirty="0"/>
              <a:t>纹理映射</a:t>
            </a:r>
            <a:endParaRPr lang="en-US" dirty="0"/>
          </a:p>
        </p:txBody>
      </p:sp>
      <p:sp>
        <p:nvSpPr>
          <p:cNvPr id="63" name="TextBox 62"/>
          <p:cNvSpPr txBox="1"/>
          <p:nvPr/>
        </p:nvSpPr>
        <p:spPr>
          <a:xfrm>
            <a:off x="5931776" y="1868077"/>
            <a:ext cx="1338828" cy="369332"/>
          </a:xfrm>
          <a:prstGeom prst="rect">
            <a:avLst/>
          </a:prstGeom>
          <a:noFill/>
        </p:spPr>
        <p:txBody>
          <a:bodyPr wrap="none" rtlCol="0">
            <a:spAutoFit/>
          </a:bodyPr>
          <a:lstStyle/>
          <a:p>
            <a:r>
              <a:rPr lang="zh-CN" altLang="en-US" dirty="0"/>
              <a:t>隐藏面消除</a:t>
            </a:r>
            <a:endParaRPr lang="en-US" dirty="0"/>
          </a:p>
        </p:txBody>
      </p:sp>
      <p:cxnSp>
        <p:nvCxnSpPr>
          <p:cNvPr id="64" name="Straight Arrow Connector 63"/>
          <p:cNvCxnSpPr/>
          <p:nvPr/>
        </p:nvCxnSpPr>
        <p:spPr>
          <a:xfrm rot="5400000" flipV="1">
            <a:off x="5434374" y="4960866"/>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04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73"/>
                                        </p:tgtEl>
                                        <p:attrNameLst>
                                          <p:attrName>style.visibility</p:attrName>
                                        </p:attrNameLst>
                                      </p:cBhvr>
                                      <p:to>
                                        <p:strVal val="visible"/>
                                      </p:to>
                                    </p:set>
                                    <p:animEffect transition="in" filter="fade">
                                      <p:cBhvr>
                                        <p:cTn id="16" dur="500"/>
                                        <p:tgtEl>
                                          <p:spTgt spid="3073"/>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up)">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lt">
                                    <p:tmPct val="0"/>
                                  </p:iterate>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left)">
                                      <p:cBhvr>
                                        <p:cTn id="58" dur="500"/>
                                        <p:tgtEl>
                                          <p:spTgt spid="50"/>
                                        </p:tgtEl>
                                      </p:cBhvr>
                                    </p:animEffect>
                                  </p:childTnLst>
                                </p:cTn>
                              </p:par>
                            </p:childTnLst>
                          </p:cTn>
                        </p:par>
                        <p:par>
                          <p:cTn id="59" fill="hold">
                            <p:stCondLst>
                              <p:cond delay="500"/>
                            </p:stCondLst>
                            <p:childTnLst>
                              <p:par>
                                <p:cTn id="60" presetID="10" presetClass="entr" presetSubtype="0" fill="hold" grpId="0" nodeType="afterEffect">
                                  <p:stCondLst>
                                    <p:cond delay="0"/>
                                  </p:stCondLst>
                                  <p:iterate type="lt">
                                    <p:tmPct val="0"/>
                                  </p:iterate>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left)">
                                      <p:cBhvr>
                                        <p:cTn id="73" dur="500"/>
                                        <p:tgtEl>
                                          <p:spTgt spid="51"/>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500"/>
                                        <p:tgtEl>
                                          <p:spTgt spid="4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left)">
                                      <p:cBhvr>
                                        <p:cTn id="88" dur="500"/>
                                        <p:tgtEl>
                                          <p:spTgt spid="6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grpId="0" nodeType="withEffect">
                                  <p:stCondLst>
                                    <p:cond delay="0"/>
                                  </p:stCondLst>
                                  <p:iterate type="lt">
                                    <p:tmPct val="0"/>
                                  </p:iterate>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down)">
                                      <p:cBhvr>
                                        <p:cTn id="103" dur="500"/>
                                        <p:tgtEl>
                                          <p:spTgt spid="27"/>
                                        </p:tgtEl>
                                      </p:cBhvr>
                                    </p:animEffect>
                                  </p:childTnLst>
                                </p:cTn>
                              </p:par>
                            </p:childTnLst>
                          </p:cTn>
                        </p:par>
                        <p:par>
                          <p:cTn id="104" fill="hold">
                            <p:stCondLst>
                              <p:cond delay="500"/>
                            </p:stCondLst>
                            <p:childTnLst>
                              <p:par>
                                <p:cTn id="105" presetID="10" presetClass="entr" presetSubtype="0" fill="hold" grpId="1" nodeType="after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nodeType="with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fade">
                                      <p:cBhvr>
                                        <p:cTn id="113" dur="500"/>
                                        <p:tgtEl>
                                          <p:spTgt spid="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down)">
                                      <p:cBhvr>
                                        <p:cTn id="121" dur="500"/>
                                        <p:tgtEl>
                                          <p:spTgt spid="36"/>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fade">
                                      <p:cBhvr>
                                        <p:cTn id="128" dur="500"/>
                                        <p:tgtEl>
                                          <p:spTgt spid="5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fade">
                                      <p:cBhvr>
                                        <p:cTn id="131" dur="500"/>
                                        <p:tgtEl>
                                          <p:spTgt spid="63"/>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nodeType="click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down)">
                                      <p:cBhvr>
                                        <p:cTn id="136" dur="500"/>
                                        <p:tgtEl>
                                          <p:spTgt spid="40"/>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500"/>
                                        <p:tgtEl>
                                          <p:spTgt spid="4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fade">
                                      <p:cBhvr>
                                        <p:cTn id="143" dur="500"/>
                                        <p:tgtEl>
                                          <p:spTgt spid="4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2"/>
                                        </p:tgtEl>
                                        <p:attrNameLst>
                                          <p:attrName>style.visibility</p:attrName>
                                        </p:attrNameLst>
                                      </p:cBhvr>
                                      <p:to>
                                        <p:strVal val="visible"/>
                                      </p:to>
                                    </p:set>
                                    <p:animEffect transition="in" filter="fade">
                                      <p:cBhvr>
                                        <p:cTn id="146" dur="500"/>
                                        <p:tgtEl>
                                          <p:spTgt spid="62"/>
                                        </p:tgtEl>
                                      </p:cBhvr>
                                    </p:animEffect>
                                  </p:childTnLst>
                                </p:cTn>
                              </p:par>
                            </p:childTnLst>
                          </p:cTn>
                        </p:par>
                      </p:childTnLst>
                    </p:cTn>
                  </p:par>
                  <p:par>
                    <p:cTn id="147" fill="hold">
                      <p:stCondLst>
                        <p:cond delay="indefinite"/>
                      </p:stCondLst>
                      <p:childTnLst>
                        <p:par>
                          <p:cTn id="148" fill="hold">
                            <p:stCondLst>
                              <p:cond delay="0"/>
                            </p:stCondLst>
                            <p:childTnLst>
                              <p:par>
                                <p:cTn id="149" presetID="26" presetClass="emph" presetSubtype="0" repeatCount="2000" fill="hold" grpId="1" nodeType="clickEffect">
                                  <p:stCondLst>
                                    <p:cond delay="0"/>
                                  </p:stCondLst>
                                  <p:childTnLst>
                                    <p:animEffect transition="out" filter="fade">
                                      <p:cBhvr>
                                        <p:cTn id="150" dur="500" tmFilter="0, 0; .2, .5; .8, .5; 1, 0"/>
                                        <p:tgtEl>
                                          <p:spTgt spid="59"/>
                                        </p:tgtEl>
                                      </p:cBhvr>
                                    </p:animEffect>
                                    <p:animScale>
                                      <p:cBhvr>
                                        <p:cTn id="151" dur="250" autoRev="1" fill="hold"/>
                                        <p:tgtEl>
                                          <p:spTgt spid="59"/>
                                        </p:tgtEl>
                                      </p:cBhvr>
                                      <p:by x="105000" y="105000"/>
                                    </p:animScale>
                                  </p:childTnLst>
                                </p:cTn>
                              </p:par>
                              <p:par>
                                <p:cTn id="152" presetID="26" presetClass="emph" presetSubtype="0" repeatCount="2000" fill="hold" grpId="1" nodeType="withEffect">
                                  <p:stCondLst>
                                    <p:cond delay="0"/>
                                  </p:stCondLst>
                                  <p:childTnLst>
                                    <p:animEffect transition="out" filter="fade">
                                      <p:cBhvr>
                                        <p:cTn id="153" dur="500" tmFilter="0, 0; .2, .5; .8, .5; 1, 0"/>
                                        <p:tgtEl>
                                          <p:spTgt spid="62"/>
                                        </p:tgtEl>
                                      </p:cBhvr>
                                    </p:animEffect>
                                    <p:animScale>
                                      <p:cBhvr>
                                        <p:cTn id="154" dur="250" autoRev="1" fill="hold"/>
                                        <p:tgtEl>
                                          <p:spTgt spid="62"/>
                                        </p:tgtEl>
                                      </p:cBhvr>
                                      <p:by x="105000" y="105000"/>
                                    </p:animScale>
                                  </p:childTnLst>
                                </p:cTn>
                              </p:par>
                              <p:par>
                                <p:cTn id="155" presetID="26" presetClass="emph" presetSubtype="0" repeatCount="2000" fill="hold" grpId="1" nodeType="withEffect">
                                  <p:stCondLst>
                                    <p:cond delay="0"/>
                                  </p:stCondLst>
                                  <p:iterate type="lt">
                                    <p:tmPct val="0"/>
                                  </p:iterate>
                                  <p:childTnLst>
                                    <p:animEffect transition="out" filter="fade">
                                      <p:cBhvr>
                                        <p:cTn id="156" dur="500" tmFilter="0, 0; .2, .5; .8, .5; 1, 0"/>
                                        <p:tgtEl>
                                          <p:spTgt spid="35"/>
                                        </p:tgtEl>
                                      </p:cBhvr>
                                    </p:animEffect>
                                    <p:animScale>
                                      <p:cBhvr>
                                        <p:cTn id="157" dur="250" autoRev="1" fill="hold"/>
                                        <p:tgtEl>
                                          <p:spTgt spid="35"/>
                                        </p:tgtEl>
                                      </p:cBhvr>
                                      <p:by x="105000" y="105000"/>
                                    </p:animScale>
                                  </p:childTnLst>
                                </p:cTn>
                              </p:par>
                              <p:par>
                                <p:cTn id="158" presetID="26" presetClass="emph" presetSubtype="0" repeatCount="2000" fill="hold" grpId="1" nodeType="withEffect">
                                  <p:stCondLst>
                                    <p:cond delay="0"/>
                                  </p:stCondLst>
                                  <p:iterate type="lt">
                                    <p:tmPct val="0"/>
                                  </p:iterate>
                                  <p:childTnLst>
                                    <p:animEffect transition="out" filter="fade">
                                      <p:cBhvr>
                                        <p:cTn id="159" dur="500" tmFilter="0, 0; .2, .5; .8, .5; 1, 0"/>
                                        <p:tgtEl>
                                          <p:spTgt spid="44"/>
                                        </p:tgtEl>
                                      </p:cBhvr>
                                    </p:animEffect>
                                    <p:animScale>
                                      <p:cBhvr>
                                        <p:cTn id="160" dur="250" autoRev="1" fill="hold"/>
                                        <p:tgtEl>
                                          <p:spTgt spid="44"/>
                                        </p:tgtEl>
                                      </p:cBhvr>
                                      <p:by x="105000" y="105000"/>
                                    </p:animScale>
                                  </p:childTnLst>
                                </p:cTn>
                              </p:par>
                              <p:par>
                                <p:cTn id="161" presetID="26" presetClass="emph" presetSubtype="0" repeatCount="2000" fill="hold" grpId="1" nodeType="withEffect">
                                  <p:stCondLst>
                                    <p:cond delay="0"/>
                                  </p:stCondLst>
                                  <p:iterate type="lt">
                                    <p:tmPct val="0"/>
                                  </p:iterate>
                                  <p:childTnLst>
                                    <p:animEffect transition="out" filter="fade">
                                      <p:cBhvr>
                                        <p:cTn id="162" dur="500" tmFilter="0, 0; .2, .5; .8, .5; 1, 0"/>
                                        <p:tgtEl>
                                          <p:spTgt spid="61"/>
                                        </p:tgtEl>
                                      </p:cBhvr>
                                    </p:animEffect>
                                    <p:animScale>
                                      <p:cBhvr>
                                        <p:cTn id="163" dur="250" autoRev="1" fill="hold"/>
                                        <p:tgtEl>
                                          <p:spTgt spid="6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1"/>
      <p:bldP spid="32" grpId="1"/>
      <p:bldP spid="37" grpId="0"/>
      <p:bldP spid="41" grpId="0"/>
      <p:bldP spid="35" grpId="0"/>
      <p:bldP spid="35" grpId="1"/>
      <p:bldP spid="44" grpId="0"/>
      <p:bldP spid="44" grpId="1"/>
      <p:bldP spid="45" grpId="0"/>
      <p:bldP spid="47" grpId="1"/>
      <p:bldP spid="48" grpId="1"/>
      <p:bldP spid="49" grpId="1"/>
      <p:bldP spid="56" grpId="0"/>
      <p:bldP spid="58" grpId="0"/>
      <p:bldP spid="59" grpId="0"/>
      <p:bldP spid="59" grpId="1"/>
      <p:bldP spid="60" grpId="0"/>
      <p:bldP spid="61" grpId="0"/>
      <p:bldP spid="61" grpId="1"/>
      <p:bldP spid="62" grpId="0"/>
      <p:bldP spid="62" grpId="1"/>
      <p:bldP spid="6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p>
        </p:txBody>
      </p:sp>
      <p:sp>
        <p:nvSpPr>
          <p:cNvPr id="3" name="内容占位符 2"/>
          <p:cNvSpPr>
            <a:spLocks noGrp="1"/>
          </p:cNvSpPr>
          <p:nvPr>
            <p:ph idx="1"/>
          </p:nvPr>
        </p:nvSpPr>
        <p:spPr/>
        <p:txBody>
          <a:bodyPr/>
          <a:lstStyle/>
          <a:p>
            <a:pPr>
              <a:buClr>
                <a:srgbClr val="94003F"/>
              </a:buClr>
            </a:pPr>
            <a:r>
              <a:rPr lang="zh-CN" altLang="en-US" sz="2400" dirty="0"/>
              <a:t>虽然映射的想法很简单，即把图像映射到曲面上，但由于这时要用到三四个坐标系，因此实现起来并不容易</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70</a:t>
            </a:fld>
            <a:endParaRPr lang="zh-CN" altLang="en-US"/>
          </a:p>
        </p:txBody>
      </p:sp>
      <p:pic>
        <p:nvPicPr>
          <p:cNvPr id="6" name="图片 5"/>
          <p:cNvPicPr>
            <a:picLocks noChangeAspect="1"/>
          </p:cNvPicPr>
          <p:nvPr/>
        </p:nvPicPr>
        <p:blipFill>
          <a:blip r:embed="rId2"/>
          <a:stretch>
            <a:fillRect/>
          </a:stretch>
        </p:blipFill>
        <p:spPr>
          <a:xfrm>
            <a:off x="1802295" y="2488572"/>
            <a:ext cx="5390390" cy="3359295"/>
          </a:xfrm>
          <a:prstGeom prst="rect">
            <a:avLst/>
          </a:prstGeom>
        </p:spPr>
      </p:pic>
    </p:spTree>
    <p:extLst>
      <p:ext uri="{BB962C8B-B14F-4D97-AF65-F5344CB8AC3E}">
        <p14:creationId xmlns:p14="http://schemas.microsoft.com/office/powerpoint/2010/main" val="68866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与纹理</a:t>
            </a:r>
          </a:p>
        </p:txBody>
      </p:sp>
      <p:sp>
        <p:nvSpPr>
          <p:cNvPr id="3" name="内容占位符 2"/>
          <p:cNvSpPr>
            <a:spLocks noGrp="1"/>
          </p:cNvSpPr>
          <p:nvPr>
            <p:ph idx="1"/>
          </p:nvPr>
        </p:nvSpPr>
        <p:spPr/>
        <p:txBody>
          <a:bodyPr/>
          <a:lstStyle/>
          <a:p>
            <a:pPr>
              <a:buClr>
                <a:srgbClr val="94003F"/>
              </a:buClr>
            </a:pPr>
            <a:r>
              <a:rPr lang="en-US" altLang="zh-CN" sz="2400" dirty="0"/>
              <a:t>OpenGL</a:t>
            </a:r>
            <a:r>
              <a:rPr lang="zh-CN" altLang="en-US" sz="2400" dirty="0"/>
              <a:t>支持许多纹理映射选项</a:t>
            </a:r>
          </a:p>
          <a:p>
            <a:pPr lvl="1">
              <a:buClr>
                <a:srgbClr val="94003F"/>
              </a:buClr>
            </a:pPr>
            <a:r>
              <a:rPr lang="en-US" altLang="zh-CN" sz="1600" dirty="0"/>
              <a:t>OpenGL</a:t>
            </a:r>
            <a:r>
              <a:rPr lang="zh-CN" altLang="en-US" sz="1600" dirty="0"/>
              <a:t> </a:t>
            </a:r>
            <a:r>
              <a:rPr lang="en-US" altLang="zh-CN" sz="1600" dirty="0"/>
              <a:t>1.0</a:t>
            </a:r>
            <a:r>
              <a:rPr lang="zh-CN" altLang="en-US" sz="1600" dirty="0"/>
              <a:t>能将一维和二维纹理映射到一维至四维的图形对象</a:t>
            </a:r>
            <a:endParaRPr lang="en-US" altLang="zh-CN" sz="1600" dirty="0"/>
          </a:p>
          <a:p>
            <a:pPr lvl="1">
              <a:buClr>
                <a:srgbClr val="94003F"/>
              </a:buClr>
            </a:pPr>
            <a:r>
              <a:rPr lang="zh-CN" altLang="en-US" sz="1600" dirty="0"/>
              <a:t>现在的版本提供了三维纹理映射，且得到大部分图形硬件的支持</a:t>
            </a:r>
            <a:endParaRPr lang="en-US" altLang="zh-CN" sz="2400" dirty="0"/>
          </a:p>
          <a:p>
            <a:pPr>
              <a:buClr>
                <a:srgbClr val="94003F"/>
              </a:buClr>
            </a:pPr>
            <a:r>
              <a:rPr lang="zh-CN" altLang="en-US" sz="2400" dirty="0"/>
              <a:t>本节只讨论从</a:t>
            </a:r>
            <a:r>
              <a:rPr lang="zh-CN" altLang="en-US" sz="2400" dirty="0">
                <a:solidFill>
                  <a:srgbClr val="0000FF"/>
                </a:solidFill>
              </a:rPr>
              <a:t>二维纹理</a:t>
            </a:r>
            <a:r>
              <a:rPr lang="zh-CN" altLang="en-US" sz="2400" dirty="0"/>
              <a:t>到</a:t>
            </a:r>
            <a:r>
              <a:rPr lang="zh-CN" altLang="en-US" sz="2400" dirty="0">
                <a:solidFill>
                  <a:srgbClr val="0000FF"/>
                </a:solidFill>
              </a:rPr>
              <a:t>曲面</a:t>
            </a:r>
            <a:r>
              <a:rPr lang="zh-CN" altLang="en-US" sz="2400" dirty="0"/>
              <a:t>的映射</a:t>
            </a:r>
            <a:endParaRPr lang="en-US" altLang="zh-CN" sz="2400" dirty="0"/>
          </a:p>
          <a:p>
            <a:pPr>
              <a:buClr>
                <a:srgbClr val="94003F"/>
              </a:buClr>
            </a:pPr>
            <a:r>
              <a:rPr lang="zh-CN" altLang="en-US" sz="2400" dirty="0"/>
              <a:t>图像与几何分别经过不同的流水线，在片元处理中汇合</a:t>
            </a:r>
            <a:endParaRPr lang="en-US" altLang="zh-CN" sz="2400" dirty="0"/>
          </a:p>
          <a:p>
            <a:pPr lvl="1">
              <a:buClr>
                <a:srgbClr val="94003F"/>
              </a:buClr>
            </a:pPr>
            <a:r>
              <a:rPr lang="zh-CN" altLang="en-US" sz="1800" dirty="0"/>
              <a:t>复杂纹理并不影响几何的复杂性</a:t>
            </a:r>
            <a:endParaRPr lang="en-US" altLang="zh-CN" sz="1800" dirty="0"/>
          </a:p>
          <a:p>
            <a:pPr lvl="1">
              <a:buClr>
                <a:srgbClr val="94003F"/>
              </a:buClr>
            </a:pPr>
            <a:r>
              <a:rPr lang="zh-CN" altLang="en-US" sz="1800" dirty="0"/>
              <a:t>非常有效，因为在经过所有的操作后，减少了许多不必要的映射</a:t>
            </a:r>
          </a:p>
          <a:p>
            <a:pPr lvl="1">
              <a:buClr>
                <a:srgbClr val="94003F"/>
              </a:buClr>
            </a:pPr>
            <a:endParaRPr lang="en-US" altLang="zh-CN" sz="1800" dirty="0"/>
          </a:p>
          <a:p>
            <a:pPr>
              <a:buClr>
                <a:srgbClr val="94003F"/>
              </a:buClr>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71</a:t>
            </a:fld>
            <a:endParaRPr lang="zh-CN" altLang="en-US"/>
          </a:p>
        </p:txBody>
      </p:sp>
      <p:grpSp>
        <p:nvGrpSpPr>
          <p:cNvPr id="5" name="组合 40"/>
          <p:cNvGrpSpPr/>
          <p:nvPr/>
        </p:nvGrpSpPr>
        <p:grpSpPr>
          <a:xfrm>
            <a:off x="992416" y="4029368"/>
            <a:ext cx="7159167" cy="1930741"/>
            <a:chOff x="432754" y="3424328"/>
            <a:chExt cx="7884855" cy="2126450"/>
          </a:xfrm>
        </p:grpSpPr>
        <p:sp>
          <p:nvSpPr>
            <p:cNvPr id="6" name="矩形 5"/>
            <p:cNvSpPr/>
            <p:nvPr/>
          </p:nvSpPr>
          <p:spPr>
            <a:xfrm>
              <a:off x="1404376" y="343057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几何处理</a:t>
              </a:r>
            </a:p>
          </p:txBody>
        </p:sp>
        <p:sp>
          <p:nvSpPr>
            <p:cNvPr id="7" name="矩形 6"/>
            <p:cNvSpPr/>
            <p:nvPr/>
          </p:nvSpPr>
          <p:spPr>
            <a:xfrm>
              <a:off x="3226831" y="343057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光栅化</a:t>
              </a:r>
            </a:p>
          </p:txBody>
        </p:sp>
        <p:sp>
          <p:nvSpPr>
            <p:cNvPr id="8" name="矩形 7"/>
            <p:cNvSpPr/>
            <p:nvPr/>
          </p:nvSpPr>
          <p:spPr>
            <a:xfrm>
              <a:off x="5049286" y="3430577"/>
              <a:ext cx="1445868" cy="800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片元处理</a:t>
              </a:r>
            </a:p>
          </p:txBody>
        </p:sp>
        <p:sp>
          <p:nvSpPr>
            <p:cNvPr id="9" name="矩形 8"/>
            <p:cNvSpPr/>
            <p:nvPr/>
          </p:nvSpPr>
          <p:spPr>
            <a:xfrm>
              <a:off x="6871741" y="3424328"/>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帧缓存</a:t>
              </a:r>
            </a:p>
          </p:txBody>
        </p:sp>
        <p:sp>
          <p:nvSpPr>
            <p:cNvPr id="10" name="文本框 9"/>
            <p:cNvSpPr txBox="1"/>
            <p:nvPr/>
          </p:nvSpPr>
          <p:spPr>
            <a:xfrm>
              <a:off x="432754" y="3671403"/>
              <a:ext cx="595035"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顶点</a:t>
              </a:r>
            </a:p>
          </p:txBody>
        </p:sp>
        <p:cxnSp>
          <p:nvCxnSpPr>
            <p:cNvPr id="11" name="直接箭头连接符 24"/>
            <p:cNvCxnSpPr/>
            <p:nvPr/>
          </p:nvCxnSpPr>
          <p:spPr>
            <a:xfrm flipV="1">
              <a:off x="1036506" y="3816325"/>
              <a:ext cx="376587" cy="1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接箭头连接符 25"/>
            <p:cNvCxnSpPr/>
            <p:nvPr/>
          </p:nvCxnSpPr>
          <p:spPr>
            <a:xfrm>
              <a:off x="2858961"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接箭头连接符 26"/>
            <p:cNvCxnSpPr/>
            <p:nvPr/>
          </p:nvCxnSpPr>
          <p:spPr>
            <a:xfrm>
              <a:off x="4681416"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接箭头连接符 27"/>
            <p:cNvCxnSpPr/>
            <p:nvPr/>
          </p:nvCxnSpPr>
          <p:spPr>
            <a:xfrm>
              <a:off x="6503871"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矩形 28"/>
            <p:cNvSpPr/>
            <p:nvPr/>
          </p:nvSpPr>
          <p:spPr>
            <a:xfrm>
              <a:off x="1413093" y="474994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像素处理</a:t>
              </a:r>
            </a:p>
          </p:txBody>
        </p:sp>
        <p:sp>
          <p:nvSpPr>
            <p:cNvPr id="16" name="文本框 29"/>
            <p:cNvSpPr txBox="1"/>
            <p:nvPr/>
          </p:nvSpPr>
          <p:spPr>
            <a:xfrm>
              <a:off x="441471" y="4990773"/>
              <a:ext cx="595035"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像素</a:t>
              </a:r>
            </a:p>
          </p:txBody>
        </p:sp>
        <p:cxnSp>
          <p:nvCxnSpPr>
            <p:cNvPr id="17" name="直接箭头连接符 30"/>
            <p:cNvCxnSpPr/>
            <p:nvPr/>
          </p:nvCxnSpPr>
          <p:spPr>
            <a:xfrm flipV="1">
              <a:off x="1045223" y="5135695"/>
              <a:ext cx="376587" cy="1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接连接符 32"/>
            <p:cNvCxnSpPr/>
            <p:nvPr/>
          </p:nvCxnSpPr>
          <p:spPr>
            <a:xfrm>
              <a:off x="2858961" y="5150363"/>
              <a:ext cx="2257784" cy="14666"/>
            </a:xfrm>
            <a:prstGeom prst="line">
              <a:avLst/>
            </a:prstGeom>
          </p:spPr>
          <p:style>
            <a:lnRef idx="2">
              <a:schemeClr val="dk1"/>
            </a:lnRef>
            <a:fillRef idx="0">
              <a:schemeClr val="dk1"/>
            </a:fillRef>
            <a:effectRef idx="1">
              <a:schemeClr val="dk1"/>
            </a:effectRef>
            <a:fontRef idx="minor">
              <a:schemeClr val="tx1"/>
            </a:fontRef>
          </p:style>
        </p:cxnSp>
        <p:cxnSp>
          <p:nvCxnSpPr>
            <p:cNvPr id="19" name="直接箭头连接符 33"/>
            <p:cNvCxnSpPr>
              <a:endCxn id="11" idx="2"/>
            </p:cNvCxnSpPr>
            <p:nvPr/>
          </p:nvCxnSpPr>
          <p:spPr>
            <a:xfrm flipV="1">
              <a:off x="5116745" y="4231408"/>
              <a:ext cx="655475" cy="9336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291794" y="5960109"/>
            <a:ext cx="2852063" cy="338554"/>
          </a:xfrm>
          <a:prstGeom prst="rect">
            <a:avLst/>
          </a:prstGeom>
        </p:spPr>
        <p:txBody>
          <a:bodyPr wrap="none">
            <a:spAutoFit/>
          </a:bodyPr>
          <a:lstStyle/>
          <a:p>
            <a:r>
              <a:rPr lang="zh-CN" altLang="en-US" sz="1600" dirty="0">
                <a:latin typeface="Microsoft YaHei" charset="-122"/>
                <a:ea typeface="Microsoft YaHei" charset="-122"/>
                <a:cs typeface="Microsoft YaHei" charset="-122"/>
              </a:rPr>
              <a:t>像素流水线和几何绘制流水线</a:t>
            </a:r>
            <a:endParaRPr 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9400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基本策略</a:t>
            </a:r>
          </a:p>
        </p:txBody>
      </p:sp>
      <p:sp>
        <p:nvSpPr>
          <p:cNvPr id="3" name="内容占位符 2"/>
          <p:cNvSpPr>
            <a:spLocks noGrp="1"/>
          </p:cNvSpPr>
          <p:nvPr>
            <p:ph idx="1"/>
          </p:nvPr>
        </p:nvSpPr>
        <p:spPr/>
        <p:txBody>
          <a:bodyPr/>
          <a:lstStyle/>
          <a:p>
            <a:pPr>
              <a:buClr>
                <a:srgbClr val="94003F"/>
              </a:buClr>
            </a:pPr>
            <a:r>
              <a:rPr lang="zh-CN" altLang="en-US" sz="2400" dirty="0"/>
              <a:t>应用纹理需要下面三个基本步骤</a:t>
            </a:r>
            <a:endParaRPr lang="en-US" altLang="zh-CN" sz="2400" dirty="0"/>
          </a:p>
          <a:p>
            <a:pPr lvl="1">
              <a:buClr>
                <a:srgbClr val="94003F"/>
              </a:buClr>
            </a:pPr>
            <a:r>
              <a:rPr lang="zh-CN" altLang="en-US" sz="1800" dirty="0"/>
              <a:t>指定纹理</a:t>
            </a:r>
            <a:endParaRPr lang="en-US" altLang="zh-CN" sz="1800" dirty="0"/>
          </a:p>
          <a:p>
            <a:pPr lvl="2">
              <a:buClr>
                <a:srgbClr val="94003F"/>
              </a:buClr>
            </a:pPr>
            <a:r>
              <a:rPr lang="zh-CN" altLang="en-US" sz="1600" dirty="0"/>
              <a:t>创建纹理对象</a:t>
            </a:r>
            <a:endParaRPr lang="en-US" altLang="zh-CN" sz="1600" dirty="0"/>
          </a:p>
          <a:p>
            <a:pPr lvl="2">
              <a:buClr>
                <a:srgbClr val="94003F"/>
              </a:buClr>
            </a:pPr>
            <a:r>
              <a:rPr lang="zh-CN" altLang="en-US" sz="1600" dirty="0"/>
              <a:t>读入或生成纹理图像</a:t>
            </a:r>
            <a:endParaRPr lang="en-US" altLang="zh-CN" sz="1600" dirty="0"/>
          </a:p>
          <a:p>
            <a:pPr lvl="1">
              <a:buClr>
                <a:srgbClr val="94003F"/>
              </a:buClr>
            </a:pPr>
            <a:endParaRPr lang="en-US" altLang="zh-CN" sz="1800" dirty="0"/>
          </a:p>
          <a:p>
            <a:pPr lvl="1">
              <a:buClr>
                <a:srgbClr val="94003F"/>
              </a:buClr>
            </a:pPr>
            <a:r>
              <a:rPr lang="zh-CN" altLang="en-US" sz="1800" dirty="0"/>
              <a:t>建立纹理映射</a:t>
            </a:r>
            <a:endParaRPr lang="en-US" altLang="zh-CN" sz="1800" dirty="0"/>
          </a:p>
          <a:p>
            <a:pPr lvl="2">
              <a:buClr>
                <a:srgbClr val="94003F"/>
              </a:buClr>
            </a:pPr>
            <a:r>
              <a:rPr lang="zh-CN" altLang="en-US" sz="1600" dirty="0"/>
              <a:t>将纹理坐标赋给每个片元</a:t>
            </a:r>
            <a:endParaRPr lang="en-US" altLang="zh-CN" sz="1600" dirty="0"/>
          </a:p>
          <a:p>
            <a:pPr lvl="1">
              <a:buClr>
                <a:srgbClr val="94003F"/>
              </a:buClr>
            </a:pPr>
            <a:endParaRPr lang="en-US" altLang="zh-CN" sz="1800" dirty="0"/>
          </a:p>
          <a:p>
            <a:pPr lvl="1">
              <a:buClr>
                <a:srgbClr val="94003F"/>
              </a:buClr>
            </a:pPr>
            <a:r>
              <a:rPr lang="zh-CN" altLang="en-US" sz="1800" dirty="0"/>
              <a:t>将纹理施加给每个片元</a:t>
            </a:r>
            <a:endParaRPr lang="en-US" altLang="zh-CN" sz="1800" dirty="0"/>
          </a:p>
          <a:p>
            <a:pPr lvl="2">
              <a:buClr>
                <a:srgbClr val="94003F"/>
              </a:buClr>
            </a:pPr>
            <a:r>
              <a:rPr lang="zh-CN" altLang="en-US" sz="1600" dirty="0"/>
              <a:t>点采样，线性滤波</a:t>
            </a:r>
            <a:r>
              <a:rPr lang="mr-IN" altLang="zh-CN" sz="1600" dirty="0"/>
              <a:t>…</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72</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5889271" y="1429458"/>
            <a:ext cx="2270532" cy="3903318"/>
          </a:xfrm>
          <a:prstGeom prst="rect">
            <a:avLst/>
          </a:prstGeom>
        </p:spPr>
      </p:pic>
      <p:sp>
        <p:nvSpPr>
          <p:cNvPr id="6" name="Rectangle 5"/>
          <p:cNvSpPr/>
          <p:nvPr/>
        </p:nvSpPr>
        <p:spPr>
          <a:xfrm>
            <a:off x="4581485" y="5362893"/>
            <a:ext cx="4353517" cy="584775"/>
          </a:xfrm>
          <a:prstGeom prst="rect">
            <a:avLst/>
          </a:prstGeom>
        </p:spPr>
        <p:txBody>
          <a:bodyPr wrap="square">
            <a:spAutoFit/>
          </a:bodyPr>
          <a:lstStyle/>
          <a:p>
            <a:pPr>
              <a:buClr>
                <a:srgbClr val="94003F"/>
              </a:buClr>
            </a:pPr>
            <a:r>
              <a:rPr lang="zh-CN" altLang="en-US" sz="1600" dirty="0">
                <a:latin typeface="Microsoft YaHei" charset="-122"/>
                <a:ea typeface="Microsoft YaHei" charset="-122"/>
                <a:cs typeface="Microsoft YaHei" charset="-122"/>
              </a:rPr>
              <a:t>纹理（下方）是</a:t>
            </a:r>
            <a:r>
              <a:rPr lang="en-US" altLang="zh-CN" sz="1600" dirty="0">
                <a:latin typeface="Microsoft YaHei" charset="-122"/>
                <a:ea typeface="Microsoft YaHei" charset="-122"/>
                <a:cs typeface="Microsoft YaHei" charset="-122"/>
              </a:rPr>
              <a:t>256×256</a:t>
            </a:r>
            <a:r>
              <a:rPr lang="zh-CN" altLang="en-US" sz="1600" dirty="0">
                <a:latin typeface="Microsoft YaHei" charset="-122"/>
                <a:ea typeface="Microsoft YaHei" charset="-122"/>
                <a:cs typeface="Microsoft YaHei" charset="-122"/>
              </a:rPr>
              <a:t>的图像，它被映射到一个矩形上，经透视投影后的结果显示在上方</a:t>
            </a:r>
            <a:endParaRPr lang="en-US" altLang="zh-CN"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8952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纹理坐标</a:t>
            </a:r>
          </a:p>
        </p:txBody>
      </p:sp>
      <p:sp>
        <p:nvSpPr>
          <p:cNvPr id="3" name="内容占位符 2"/>
          <p:cNvSpPr>
            <a:spLocks noGrp="1"/>
          </p:cNvSpPr>
          <p:nvPr>
            <p:ph idx="1"/>
          </p:nvPr>
        </p:nvSpPr>
        <p:spPr/>
        <p:txBody>
          <a:bodyPr/>
          <a:lstStyle/>
          <a:p>
            <a:pPr>
              <a:buClr>
                <a:srgbClr val="94003F"/>
              </a:buClr>
            </a:pPr>
            <a:r>
              <a:rPr lang="zh-CN" altLang="en-US" sz="2400" dirty="0"/>
              <a:t>基于参数纹理坐标，把纹理坐标作为顶点的属性</a:t>
            </a:r>
            <a:endParaRPr lang="en-US" altLang="zh-CN" sz="2400" dirty="0"/>
          </a:p>
          <a:p>
            <a:pPr>
              <a:buClr>
                <a:srgbClr val="94003F"/>
              </a:buClr>
            </a:pPr>
            <a:r>
              <a:rPr lang="zh-CN" altLang="en-US" sz="2400" dirty="0"/>
              <a:t>将纹理坐标传送到顶点着色器中，</a:t>
            </a:r>
            <a:r>
              <a:rPr lang="zh-CN" altLang="en-US" sz="2400" dirty="0">
                <a:solidFill>
                  <a:srgbClr val="0000FF"/>
                </a:solidFill>
              </a:rPr>
              <a:t>顶点纹理坐标经过光栅化模块的插值计算得到片元的纹理坐标</a:t>
            </a:r>
            <a:endParaRPr lang="en-US" altLang="zh-CN" sz="2400" dirty="0">
              <a:solidFill>
                <a:srgbClr val="0000FF"/>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73</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724358" y="2594862"/>
            <a:ext cx="7583073" cy="3603677"/>
          </a:xfrm>
          <a:prstGeom prst="rect">
            <a:avLst/>
          </a:prstGeom>
        </p:spPr>
      </p:pic>
    </p:spTree>
    <p:extLst>
      <p:ext uri="{BB962C8B-B14F-4D97-AF65-F5344CB8AC3E}">
        <p14:creationId xmlns:p14="http://schemas.microsoft.com/office/powerpoint/2010/main" val="1851891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指定纹理图像</a:t>
            </a:r>
          </a:p>
        </p:txBody>
      </p:sp>
      <p:sp>
        <p:nvSpPr>
          <p:cNvPr id="3" name="内容占位符 2"/>
          <p:cNvSpPr>
            <a:spLocks noGrp="1"/>
          </p:cNvSpPr>
          <p:nvPr>
            <p:ph idx="1"/>
          </p:nvPr>
        </p:nvSpPr>
        <p:spPr/>
        <p:txBody>
          <a:bodyPr/>
          <a:lstStyle/>
          <a:p>
            <a:pPr>
              <a:buClr>
                <a:srgbClr val="94003F"/>
              </a:buClr>
            </a:pPr>
            <a:r>
              <a:rPr lang="zh-CN" altLang="en-US" sz="2400" dirty="0"/>
              <a:t>利用</a:t>
            </a:r>
            <a:r>
              <a:rPr lang="en-US" altLang="zh-CN" sz="2400" dirty="0"/>
              <a:t>CPU</a:t>
            </a:r>
            <a:r>
              <a:rPr lang="zh-CN" altLang="en-US" sz="2400" dirty="0"/>
              <a:t>内存中的纹理元素数组定义纹理图像</a:t>
            </a:r>
            <a:endParaRPr lang="en-US" altLang="zh-CN" sz="1600" dirty="0"/>
          </a:p>
          <a:p>
            <a:pPr marL="228600" lvl="1" indent="-360000">
              <a:spcBef>
                <a:spcPts val="1000"/>
              </a:spcBef>
              <a:buClr>
                <a:srgbClr val="94003F"/>
              </a:buClr>
              <a:buSzPct val="70000"/>
              <a:buFont typeface="Wingdings" panose="05000000000000000000" pitchFamily="2" charset="2"/>
              <a:buChar char="u"/>
            </a:pPr>
            <a:endParaRPr lang="en-US" altLang="zh-CN" sz="24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a:buClr>
                <a:srgbClr val="94003F"/>
              </a:buClr>
            </a:pPr>
            <a:r>
              <a:rPr lang="zh-CN" altLang="en-US" sz="2200" dirty="0"/>
              <a:t>指定二维纹理</a:t>
            </a:r>
            <a:endParaRPr lang="en-US" altLang="zh-CN" sz="2200" dirty="0"/>
          </a:p>
          <a:p>
            <a:pPr lvl="1">
              <a:buClr>
                <a:srgbClr val="94003F"/>
              </a:buClr>
            </a:pPr>
            <a:endParaRPr lang="en-US" altLang="zh-CN" sz="1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74</a:t>
            </a:fld>
            <a:endParaRPr lang="zh-CN" altLang="en-US">
              <a:solidFill>
                <a:prstClr val="black"/>
              </a:solidFill>
            </a:endParaRPr>
          </a:p>
        </p:txBody>
      </p:sp>
      <p:sp>
        <p:nvSpPr>
          <p:cNvPr id="6" name="矩形 6"/>
          <p:cNvSpPr/>
          <p:nvPr/>
        </p:nvSpPr>
        <p:spPr>
          <a:xfrm>
            <a:off x="1135017" y="4223625"/>
            <a:ext cx="7137446" cy="338554"/>
          </a:xfrm>
          <a:prstGeom prst="rect">
            <a:avLst/>
          </a:prstGeom>
          <a:solidFill>
            <a:srgbClr val="BDD7EE">
              <a:alpha val="52941"/>
            </a:srgbClr>
          </a:solidFill>
        </p:spPr>
        <p:txBody>
          <a:bodyPr wrap="square">
            <a:spAutoFit/>
          </a:bodyPr>
          <a:lstStyle/>
          <a:p>
            <a:pPr>
              <a:buClr>
                <a:srgbClr val="94003F"/>
              </a:buClr>
            </a:pPr>
            <a:r>
              <a:rPr lang="en-US" altLang="zh-CN" sz="1600" b="1" dirty="0"/>
              <a:t>glTexImage2D</a:t>
            </a:r>
            <a:r>
              <a:rPr lang="en-US" altLang="zh-CN" sz="1600" dirty="0"/>
              <a:t>(target,</a:t>
            </a:r>
            <a:r>
              <a:rPr lang="zh-CN" altLang="en-US" sz="1600" dirty="0"/>
              <a:t> </a:t>
            </a:r>
            <a:r>
              <a:rPr lang="en-US" altLang="zh-CN" sz="1600" dirty="0"/>
              <a:t>level,</a:t>
            </a:r>
            <a:r>
              <a:rPr lang="zh-CN" altLang="en-US" sz="1600" dirty="0"/>
              <a:t> </a:t>
            </a:r>
            <a:r>
              <a:rPr lang="en-US" altLang="zh-CN" sz="1600" dirty="0" err="1"/>
              <a:t>iformat</a:t>
            </a:r>
            <a:r>
              <a:rPr lang="en-US" altLang="zh-CN" sz="1600" dirty="0"/>
              <a:t>,</a:t>
            </a:r>
            <a:r>
              <a:rPr lang="zh-CN" altLang="en-US" sz="1600" dirty="0"/>
              <a:t> </a:t>
            </a:r>
            <a:r>
              <a:rPr lang="en-US" altLang="zh-CN" sz="1600" dirty="0"/>
              <a:t>w,</a:t>
            </a:r>
            <a:r>
              <a:rPr lang="zh-CN" altLang="en-US" sz="1600" dirty="0"/>
              <a:t> </a:t>
            </a:r>
            <a:r>
              <a:rPr lang="en-US" altLang="zh-CN" sz="1600" dirty="0"/>
              <a:t>h,</a:t>
            </a:r>
            <a:r>
              <a:rPr lang="zh-CN" altLang="en-US" sz="1600" dirty="0"/>
              <a:t> </a:t>
            </a:r>
            <a:r>
              <a:rPr lang="en-US" altLang="zh-CN" sz="1600" dirty="0"/>
              <a:t>border, format,</a:t>
            </a:r>
            <a:r>
              <a:rPr lang="zh-CN" altLang="en-US" sz="1600" dirty="0"/>
              <a:t> </a:t>
            </a:r>
            <a:r>
              <a:rPr lang="en-US" altLang="zh-CN" sz="1600" dirty="0"/>
              <a:t>type,</a:t>
            </a:r>
            <a:r>
              <a:rPr lang="zh-CN" altLang="en-US" sz="1600" dirty="0"/>
              <a:t> </a:t>
            </a:r>
            <a:r>
              <a:rPr lang="en-US" altLang="zh-CN" sz="1600" dirty="0" err="1"/>
              <a:t>texels</a:t>
            </a:r>
            <a:r>
              <a:rPr lang="en-US" altLang="zh-CN" sz="1600" dirty="0"/>
              <a:t>) ;</a:t>
            </a:r>
          </a:p>
        </p:txBody>
      </p:sp>
      <p:sp>
        <p:nvSpPr>
          <p:cNvPr id="8" name="矩形 6"/>
          <p:cNvSpPr/>
          <p:nvPr/>
        </p:nvSpPr>
        <p:spPr>
          <a:xfrm>
            <a:off x="3036772" y="3559899"/>
            <a:ext cx="5163866" cy="584775"/>
          </a:xfrm>
          <a:prstGeom prst="rect">
            <a:avLst/>
          </a:prstGeom>
          <a:solidFill>
            <a:srgbClr val="BDD7EE">
              <a:alpha val="52941"/>
            </a:srgbClr>
          </a:solidFill>
        </p:spPr>
        <p:txBody>
          <a:bodyPr wrap="square">
            <a:spAutoFit/>
          </a:bodyPr>
          <a:lstStyle/>
          <a:p>
            <a:pPr algn="r">
              <a:buClr>
                <a:srgbClr val="94003F"/>
              </a:buClr>
            </a:pPr>
            <a:r>
              <a:rPr lang="en-US" altLang="zh-CN" sz="1600" b="1" dirty="0"/>
              <a:t>glTexImage2D</a:t>
            </a:r>
            <a:r>
              <a:rPr lang="en-US" altLang="zh-CN" sz="1600" dirty="0"/>
              <a:t>(GL_TEXTURE_2D,</a:t>
            </a:r>
            <a:r>
              <a:rPr lang="zh-CN" altLang="en-US" sz="1600" dirty="0"/>
              <a:t> </a:t>
            </a:r>
            <a:r>
              <a:rPr lang="en-US" altLang="zh-CN" sz="1600" dirty="0"/>
              <a:t>0,</a:t>
            </a:r>
            <a:r>
              <a:rPr lang="zh-CN" altLang="en-US" sz="1600" dirty="0"/>
              <a:t> </a:t>
            </a:r>
            <a:r>
              <a:rPr lang="en-US" altLang="zh-CN" sz="1600" dirty="0"/>
              <a:t>GL_RGB,</a:t>
            </a:r>
            <a:r>
              <a:rPr lang="zh-CN" altLang="en-US" sz="1600" dirty="0"/>
              <a:t>  </a:t>
            </a:r>
            <a:r>
              <a:rPr lang="en-US" altLang="zh-CN" sz="1600" dirty="0"/>
              <a:t>width,</a:t>
            </a:r>
            <a:r>
              <a:rPr lang="zh-CN" altLang="en-US" sz="1600" dirty="0"/>
              <a:t>  </a:t>
            </a:r>
            <a:r>
              <a:rPr lang="en-US" altLang="zh-CN" sz="1600" dirty="0"/>
              <a:t>height,</a:t>
            </a:r>
            <a:r>
              <a:rPr lang="zh-CN" altLang="en-US" sz="1600" dirty="0"/>
              <a:t>  </a:t>
            </a:r>
            <a:r>
              <a:rPr lang="en-US" altLang="zh-CN" sz="1600" dirty="0"/>
              <a:t>0,</a:t>
            </a:r>
            <a:r>
              <a:rPr lang="zh-CN" altLang="en-US" sz="1600" dirty="0"/>
              <a:t> </a:t>
            </a:r>
            <a:r>
              <a:rPr lang="en-US" altLang="zh-CN" sz="1600" dirty="0"/>
              <a:t>GL_RGB,</a:t>
            </a:r>
            <a:r>
              <a:rPr lang="zh-CN" altLang="en-US" sz="1600" dirty="0"/>
              <a:t> </a:t>
            </a:r>
            <a:r>
              <a:rPr lang="en-US" altLang="zh-CN" sz="1600" dirty="0"/>
              <a:t>GL_UNSIGNED_BYTE,</a:t>
            </a:r>
            <a:r>
              <a:rPr lang="zh-CN" altLang="en-US" sz="1600" dirty="0"/>
              <a:t> </a:t>
            </a:r>
            <a:r>
              <a:rPr lang="en-US" altLang="zh-CN" sz="1600" dirty="0"/>
              <a:t>pixels) ;</a:t>
            </a:r>
            <a:r>
              <a:rPr lang="zh-CN" altLang="en-US" sz="1600" dirty="0"/>
              <a:t> </a:t>
            </a:r>
            <a:endParaRPr lang="en-US" altLang="zh-CN" sz="1600" dirty="0"/>
          </a:p>
        </p:txBody>
      </p:sp>
      <p:sp>
        <p:nvSpPr>
          <p:cNvPr id="9" name="矩形 6"/>
          <p:cNvSpPr/>
          <p:nvPr/>
        </p:nvSpPr>
        <p:spPr>
          <a:xfrm>
            <a:off x="1135017" y="4677495"/>
            <a:ext cx="7137446" cy="1815882"/>
          </a:xfrm>
          <a:prstGeom prst="rect">
            <a:avLst/>
          </a:prstGeom>
          <a:solidFill>
            <a:schemeClr val="accent2">
              <a:lumMod val="20000"/>
              <a:lumOff val="80000"/>
              <a:alpha val="52941"/>
            </a:schemeClr>
          </a:solidFill>
        </p:spPr>
        <p:txBody>
          <a:bodyPr wrap="square">
            <a:spAutoFit/>
          </a:bodyPr>
          <a:lstStyle/>
          <a:p>
            <a:pPr>
              <a:buClr>
                <a:srgbClr val="94003F"/>
              </a:buClr>
            </a:pPr>
            <a:r>
              <a:rPr lang="en-US" altLang="zh-CN" sz="1600" dirty="0"/>
              <a:t>target: </a:t>
            </a:r>
            <a:r>
              <a:rPr lang="zh-CN" altLang="en-US" sz="1600" dirty="0"/>
              <a:t>纹理的类型</a:t>
            </a:r>
            <a:endParaRPr lang="en-US" altLang="zh-CN" sz="1600" dirty="0"/>
          </a:p>
          <a:p>
            <a:pPr>
              <a:buClr>
                <a:srgbClr val="94003F"/>
              </a:buClr>
            </a:pPr>
            <a:r>
              <a:rPr lang="en-US" altLang="zh-CN" sz="1600" dirty="0"/>
              <a:t>level: </a:t>
            </a:r>
            <a:r>
              <a:rPr lang="zh-CN" altLang="en-US" sz="1600" dirty="0"/>
              <a:t>用于</a:t>
            </a:r>
            <a:r>
              <a:rPr lang="en-US" altLang="zh-CN" sz="1600" dirty="0" err="1"/>
              <a:t>mipmapping</a:t>
            </a:r>
            <a:r>
              <a:rPr lang="zh-CN" altLang="en-US" sz="1600" dirty="0"/>
              <a:t>映射，是否使用多分辨率纹理</a:t>
            </a:r>
            <a:r>
              <a:rPr lang="en-US" altLang="zh-CN" sz="1600" dirty="0"/>
              <a:t>(</a:t>
            </a:r>
            <a:r>
              <a:rPr lang="zh-CN" altLang="en-US" sz="1600" dirty="0"/>
              <a:t>稍后讨论</a:t>
            </a:r>
            <a:r>
              <a:rPr lang="en-US" altLang="zh-CN" sz="1600" dirty="0"/>
              <a:t>)</a:t>
            </a:r>
          </a:p>
          <a:p>
            <a:pPr>
              <a:buClr>
                <a:srgbClr val="94003F"/>
              </a:buClr>
            </a:pPr>
            <a:r>
              <a:rPr lang="en-US" altLang="zh-CN" sz="1600" dirty="0" err="1"/>
              <a:t>iformat</a:t>
            </a:r>
            <a:r>
              <a:rPr lang="en-US" altLang="zh-CN" sz="1600" dirty="0"/>
              <a:t>: </a:t>
            </a:r>
            <a:r>
              <a:rPr lang="zh-CN" altLang="en-US" sz="1600" dirty="0"/>
              <a:t>纹理在纹理内存中的存储方式</a:t>
            </a:r>
          </a:p>
          <a:p>
            <a:pPr>
              <a:buClr>
                <a:srgbClr val="94003F"/>
              </a:buClr>
            </a:pPr>
            <a:r>
              <a:rPr lang="en-US" altLang="zh-CN" sz="1600" dirty="0" err="1"/>
              <a:t>w,h</a:t>
            </a:r>
            <a:r>
              <a:rPr lang="en-US" altLang="zh-CN" sz="1600" dirty="0"/>
              <a:t>: </a:t>
            </a:r>
            <a:r>
              <a:rPr lang="zh-CN" altLang="en-US" sz="1600" dirty="0"/>
              <a:t>内存中纹理图像的大小</a:t>
            </a:r>
          </a:p>
          <a:p>
            <a:pPr>
              <a:buClr>
                <a:srgbClr val="94003F"/>
              </a:buClr>
            </a:pPr>
            <a:r>
              <a:rPr lang="en-US" altLang="zh-CN" sz="1600" dirty="0"/>
              <a:t>border: </a:t>
            </a:r>
            <a:r>
              <a:rPr lang="zh-CN" altLang="en-US" sz="1600" dirty="0"/>
              <a:t>用于光滑处理，不再使用，通常设置为</a:t>
            </a:r>
            <a:r>
              <a:rPr lang="en-US" altLang="zh-CN" sz="1600" dirty="0"/>
              <a:t>0</a:t>
            </a:r>
          </a:p>
          <a:p>
            <a:pPr>
              <a:buClr>
                <a:srgbClr val="94003F"/>
              </a:buClr>
            </a:pPr>
            <a:r>
              <a:rPr lang="en-US" altLang="zh-CN" sz="1600" dirty="0"/>
              <a:t>format</a:t>
            </a:r>
            <a:r>
              <a:rPr lang="zh-CN" altLang="en-US" sz="1600" dirty="0"/>
              <a:t>与</a:t>
            </a:r>
            <a:r>
              <a:rPr lang="en-US" altLang="zh-CN" sz="1600" dirty="0"/>
              <a:t>type: </a:t>
            </a:r>
            <a:r>
              <a:rPr lang="zh-CN" altLang="en-US" sz="1600" dirty="0"/>
              <a:t>描述图像的像素在处理器内存中的存储方式</a:t>
            </a:r>
            <a:endParaRPr lang="en-US" altLang="zh-CN" sz="1600" dirty="0"/>
          </a:p>
          <a:p>
            <a:pPr>
              <a:buClr>
                <a:srgbClr val="94003F"/>
              </a:buClr>
            </a:pPr>
            <a:r>
              <a:rPr lang="en-US" altLang="zh-CN" sz="1600" dirty="0" err="1"/>
              <a:t>texels</a:t>
            </a:r>
            <a:r>
              <a:rPr lang="en-US" altLang="zh-CN" sz="1600" dirty="0"/>
              <a:t>: </a:t>
            </a:r>
            <a:r>
              <a:rPr lang="zh-CN" altLang="en-US" sz="1600" dirty="0"/>
              <a:t>指向纹理元素数组的指针</a:t>
            </a:r>
          </a:p>
        </p:txBody>
      </p:sp>
      <p:sp>
        <p:nvSpPr>
          <p:cNvPr id="10" name="矩形 6">
            <a:extLst>
              <a:ext uri="{FF2B5EF4-FFF2-40B4-BE49-F238E27FC236}">
                <a16:creationId xmlns:a16="http://schemas.microsoft.com/office/drawing/2014/main" id="{89C8FE41-D564-4BB1-B81F-5FD1187F2121}"/>
              </a:ext>
            </a:extLst>
          </p:cNvPr>
          <p:cNvSpPr/>
          <p:nvPr/>
        </p:nvSpPr>
        <p:spPr>
          <a:xfrm>
            <a:off x="1063192" y="1838201"/>
            <a:ext cx="7137446" cy="1200329"/>
          </a:xfrm>
          <a:prstGeom prst="rect">
            <a:avLst/>
          </a:prstGeom>
          <a:solidFill>
            <a:srgbClr val="BDD7EE">
              <a:alpha val="52941"/>
            </a:srgbClr>
          </a:solidFill>
        </p:spPr>
        <p:txBody>
          <a:bodyPr wrap="square">
            <a:spAutoFit/>
          </a:bodyPr>
          <a:lstStyle/>
          <a:p>
            <a:r>
              <a:rPr lang="en-US" altLang="zh-CN" dirty="0">
                <a:solidFill>
                  <a:srgbClr val="0000FF"/>
                </a:solidFill>
              </a:rPr>
              <a:t>int</a:t>
            </a:r>
            <a:r>
              <a:rPr lang="en-US" altLang="zh-CN" dirty="0"/>
              <a:t> width, height, channels = 0;</a:t>
            </a:r>
          </a:p>
          <a:p>
            <a:r>
              <a:rPr lang="en-US" altLang="zh-CN" dirty="0">
                <a:solidFill>
                  <a:srgbClr val="0000FF"/>
                </a:solidFill>
              </a:rPr>
              <a:t>unsigned char </a:t>
            </a:r>
            <a:r>
              <a:rPr lang="en-US" altLang="zh-CN" dirty="0"/>
              <a:t>*pixels = NULL;</a:t>
            </a:r>
          </a:p>
          <a:p>
            <a:r>
              <a:rPr lang="en-US" altLang="zh-CN" b="1" dirty="0" err="1"/>
              <a:t>stbi_set_flip_vertically_on_load</a:t>
            </a:r>
            <a:r>
              <a:rPr lang="en-US" altLang="zh-CN" dirty="0"/>
              <a:t>(true);</a:t>
            </a:r>
          </a:p>
          <a:p>
            <a:r>
              <a:rPr lang="en-US" altLang="zh-CN" dirty="0"/>
              <a:t>pixels = </a:t>
            </a:r>
            <a:r>
              <a:rPr lang="en-US" altLang="zh-CN" b="1" dirty="0" err="1"/>
              <a:t>stbi_load</a:t>
            </a:r>
            <a:r>
              <a:rPr lang="en-US" altLang="zh-CN" dirty="0"/>
              <a:t>(</a:t>
            </a:r>
            <a:r>
              <a:rPr lang="en-US" altLang="zh-CN" dirty="0" err="1"/>
              <a:t>file_name.c_str</a:t>
            </a:r>
            <a:r>
              <a:rPr lang="en-US" altLang="zh-CN" dirty="0"/>
              <a:t>(), &amp;width, &amp;height, &amp;channels, 0);</a:t>
            </a:r>
          </a:p>
        </p:txBody>
      </p:sp>
    </p:spTree>
    <p:extLst>
      <p:ext uri="{BB962C8B-B14F-4D97-AF65-F5344CB8AC3E}">
        <p14:creationId xmlns:p14="http://schemas.microsoft.com/office/powerpoint/2010/main" val="2588425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纹理参数</a:t>
            </a:r>
          </a:p>
        </p:txBody>
      </p:sp>
      <p:sp>
        <p:nvSpPr>
          <p:cNvPr id="3" name="内容占位符 2"/>
          <p:cNvSpPr>
            <a:spLocks noGrp="1"/>
          </p:cNvSpPr>
          <p:nvPr>
            <p:ph idx="1"/>
          </p:nvPr>
        </p:nvSpPr>
        <p:spPr>
          <a:xfrm>
            <a:off x="628650" y="1316831"/>
            <a:ext cx="7886700" cy="5379804"/>
          </a:xfrm>
        </p:spPr>
        <p:txBody>
          <a:bodyPr>
            <a:normAutofit/>
          </a:bodyPr>
          <a:lstStyle/>
          <a:p>
            <a:pPr>
              <a:buClr>
                <a:srgbClr val="94003F"/>
              </a:buClr>
            </a:pPr>
            <a:r>
              <a:rPr lang="en-US" altLang="zh-CN" sz="2400" dirty="0"/>
              <a:t>OpenGL</a:t>
            </a:r>
            <a:r>
              <a:rPr lang="zh-CN" altLang="en-US" sz="2400" dirty="0"/>
              <a:t>中有许多办法确定纹理的使用方式</a:t>
            </a:r>
            <a:endParaRPr lang="en-US" altLang="zh-CN" sz="2400" dirty="0"/>
          </a:p>
          <a:p>
            <a:pPr lvl="1">
              <a:buClr>
                <a:srgbClr val="94003F"/>
              </a:buClr>
            </a:pPr>
            <a:r>
              <a:rPr lang="en-US" altLang="zh-CN" sz="1800" dirty="0">
                <a:solidFill>
                  <a:srgbClr val="0000FF"/>
                </a:solidFill>
              </a:rPr>
              <a:t>Wrapping</a:t>
            </a:r>
            <a:r>
              <a:rPr lang="zh-CN" altLang="en-US" sz="1800" dirty="0">
                <a:solidFill>
                  <a:srgbClr val="0000FF"/>
                </a:solidFill>
              </a:rPr>
              <a:t>参数</a:t>
            </a:r>
            <a:r>
              <a:rPr lang="zh-CN" altLang="en-US" sz="1800" dirty="0"/>
              <a:t>确定当</a:t>
            </a:r>
            <a:r>
              <a:rPr lang="en-US" altLang="zh-CN" sz="1800" dirty="0"/>
              <a:t>s, t</a:t>
            </a:r>
            <a:r>
              <a:rPr lang="zh-CN" altLang="en-US" sz="1800" dirty="0"/>
              <a:t>的值超出</a:t>
            </a:r>
            <a:r>
              <a:rPr lang="en-US" altLang="zh-CN" sz="1800" dirty="0"/>
              <a:t>[0,1]</a:t>
            </a:r>
            <a:r>
              <a:rPr lang="zh-CN" altLang="en-US" sz="1800" dirty="0"/>
              <a:t>区间后的处理方法</a:t>
            </a:r>
            <a:endParaRPr lang="en-US" altLang="zh-CN" sz="1800" dirty="0"/>
          </a:p>
          <a:p>
            <a:pPr lvl="2">
              <a:buClr>
                <a:srgbClr val="94003F"/>
              </a:buClr>
            </a:pPr>
            <a:r>
              <a:rPr lang="zh-CN" altLang="en-US" sz="1600" dirty="0"/>
              <a:t>截断：若</a:t>
            </a:r>
            <a:r>
              <a:rPr lang="en-US" altLang="zh-CN" sz="1600" dirty="0"/>
              <a:t>s, t&gt;1</a:t>
            </a:r>
            <a:r>
              <a:rPr lang="zh-CN" altLang="en-US" sz="1600" dirty="0"/>
              <a:t>就取</a:t>
            </a:r>
            <a:r>
              <a:rPr lang="en-US" altLang="zh-CN" sz="1600" dirty="0"/>
              <a:t>1</a:t>
            </a:r>
            <a:r>
              <a:rPr lang="zh-CN" altLang="en-US" sz="1600" dirty="0"/>
              <a:t>，若</a:t>
            </a:r>
            <a:r>
              <a:rPr lang="en-US" altLang="zh-CN" sz="1600" dirty="0"/>
              <a:t>s, t&lt;0</a:t>
            </a:r>
            <a:r>
              <a:rPr lang="zh-CN" altLang="en-US" sz="1600" dirty="0"/>
              <a:t>就取</a:t>
            </a:r>
            <a:r>
              <a:rPr lang="en-US" altLang="zh-CN" sz="1600" dirty="0"/>
              <a:t>0</a:t>
            </a:r>
          </a:p>
          <a:p>
            <a:pPr lvl="2">
              <a:buClr>
                <a:srgbClr val="94003F"/>
              </a:buClr>
            </a:pPr>
            <a:r>
              <a:rPr lang="zh-CN" altLang="en-US" sz="1600" dirty="0"/>
              <a:t>重复：应用</a:t>
            </a:r>
            <a:r>
              <a:rPr lang="en-US" altLang="zh-CN" sz="1600" dirty="0"/>
              <a:t>s, t</a:t>
            </a:r>
            <a:r>
              <a:rPr lang="zh-CN" altLang="en-US" sz="1600" dirty="0"/>
              <a:t>模</a:t>
            </a:r>
            <a:r>
              <a:rPr lang="en-US" altLang="zh-CN" sz="1600" dirty="0"/>
              <a:t>1</a:t>
            </a:r>
            <a:r>
              <a:rPr lang="zh-CN" altLang="en-US" sz="1600" dirty="0"/>
              <a:t>的值</a:t>
            </a:r>
            <a:endParaRPr lang="en-US" altLang="zh-CN" sz="16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r>
              <a:rPr lang="en-US" altLang="zh-CN" sz="1800" dirty="0">
                <a:solidFill>
                  <a:srgbClr val="0000FF"/>
                </a:solidFill>
              </a:rPr>
              <a:t>Filter</a:t>
            </a:r>
            <a:r>
              <a:rPr lang="zh-CN" altLang="en-US" sz="1800" dirty="0">
                <a:solidFill>
                  <a:srgbClr val="0000FF"/>
                </a:solidFill>
              </a:rPr>
              <a:t>模式</a:t>
            </a:r>
            <a:r>
              <a:rPr lang="zh-CN" altLang="en-US" sz="1800" dirty="0"/>
              <a:t>决定了以何种方式对纹理进行采样</a:t>
            </a:r>
          </a:p>
          <a:p>
            <a:pPr lvl="1">
              <a:buClr>
                <a:srgbClr val="94003F"/>
              </a:buClr>
            </a:pPr>
            <a:r>
              <a:rPr lang="en-US" altLang="zh-CN" sz="1800" dirty="0" err="1">
                <a:solidFill>
                  <a:srgbClr val="0000FF"/>
                </a:solidFill>
              </a:rPr>
              <a:t>Mipmapping</a:t>
            </a:r>
            <a:r>
              <a:rPr lang="zh-CN" altLang="en-US" sz="1800" dirty="0">
                <a:solidFill>
                  <a:srgbClr val="0000FF"/>
                </a:solidFill>
              </a:rPr>
              <a:t>技术</a:t>
            </a:r>
            <a:r>
              <a:rPr lang="zh-CN" altLang="en-US" sz="1800" dirty="0"/>
              <a:t>使得能以不同的分辨率应用纹理</a:t>
            </a:r>
          </a:p>
          <a:p>
            <a:pPr lvl="1">
              <a:buClr>
                <a:srgbClr val="94003F"/>
              </a:buClr>
            </a:pPr>
            <a:r>
              <a:rPr lang="zh-CN" altLang="en-US" sz="1800" dirty="0">
                <a:solidFill>
                  <a:srgbClr val="0000FF"/>
                </a:solidFill>
              </a:rPr>
              <a:t>绘制模式</a:t>
            </a:r>
            <a:r>
              <a:rPr lang="zh-CN" altLang="en-US" sz="1800" dirty="0"/>
              <a:t>确定纹理映射与明暗处理的交互作用</a:t>
            </a: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75</a:t>
            </a:fld>
            <a:endParaRPr lang="zh-CN" altLang="en-US">
              <a:solidFill>
                <a:prstClr val="black"/>
              </a:solidFill>
            </a:endParaRPr>
          </a:p>
        </p:txBody>
      </p:sp>
      <p:sp>
        <p:nvSpPr>
          <p:cNvPr id="5" name="矩形 6"/>
          <p:cNvSpPr/>
          <p:nvPr/>
        </p:nvSpPr>
        <p:spPr>
          <a:xfrm>
            <a:off x="1233801" y="2729025"/>
            <a:ext cx="6395724"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(GL_TEXTURE_2D,</a:t>
            </a:r>
            <a:r>
              <a:rPr lang="zh-CN" altLang="en-US" sz="1600" dirty="0"/>
              <a:t> </a:t>
            </a:r>
            <a:r>
              <a:rPr lang="en-US" altLang="zh-CN" sz="1600" dirty="0"/>
              <a:t>GL_TEXTURE_WRAP_S,</a:t>
            </a:r>
            <a:r>
              <a:rPr lang="zh-CN" altLang="en-US" sz="1600" dirty="0"/>
              <a:t> </a:t>
            </a:r>
            <a:r>
              <a:rPr lang="en-US" altLang="zh-CN" sz="1600" dirty="0"/>
              <a:t>GL_CLAMP)</a:t>
            </a:r>
          </a:p>
        </p:txBody>
      </p:sp>
      <p:sp>
        <p:nvSpPr>
          <p:cNvPr id="6" name="矩形 6"/>
          <p:cNvSpPr/>
          <p:nvPr/>
        </p:nvSpPr>
        <p:spPr>
          <a:xfrm>
            <a:off x="1233800" y="3144077"/>
            <a:ext cx="6395725"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(GL_TEXTURE_2D,</a:t>
            </a:r>
            <a:r>
              <a:rPr lang="zh-CN" altLang="en-US" sz="1600" dirty="0"/>
              <a:t> </a:t>
            </a:r>
            <a:r>
              <a:rPr lang="en-US" altLang="zh-CN" sz="1600" dirty="0"/>
              <a:t>GL_TEXTURE_WRAP_T,</a:t>
            </a:r>
            <a:r>
              <a:rPr lang="zh-CN" altLang="en-US" sz="1600" dirty="0"/>
              <a:t> </a:t>
            </a:r>
            <a:r>
              <a:rPr lang="en-US" altLang="zh-CN" sz="1600" dirty="0"/>
              <a:t>GL_REPEAT)</a:t>
            </a:r>
            <a:endParaRPr lang="en-US" altLang="zh-CN" sz="2600" dirty="0"/>
          </a:p>
        </p:txBody>
      </p:sp>
      <p:pic>
        <p:nvPicPr>
          <p:cNvPr id="7" name="图片 4"/>
          <p:cNvPicPr>
            <a:picLocks noChangeAspect="1"/>
          </p:cNvPicPr>
          <p:nvPr/>
        </p:nvPicPr>
        <p:blipFill>
          <a:blip r:embed="rId2"/>
          <a:stretch>
            <a:fillRect/>
          </a:stretch>
        </p:blipFill>
        <p:spPr>
          <a:xfrm>
            <a:off x="1440581" y="3542567"/>
            <a:ext cx="5315780" cy="1874412"/>
          </a:xfrm>
          <a:prstGeom prst="rect">
            <a:avLst/>
          </a:prstGeom>
        </p:spPr>
      </p:pic>
    </p:spTree>
    <p:extLst>
      <p:ext uri="{BB962C8B-B14F-4D97-AF65-F5344CB8AC3E}">
        <p14:creationId xmlns:p14="http://schemas.microsoft.com/office/powerpoint/2010/main" val="174093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a:srcRect l="11188" t="30756" r="6540" b="30756"/>
          <a:stretch/>
        </p:blipFill>
        <p:spPr>
          <a:xfrm>
            <a:off x="3126267" y="5071261"/>
            <a:ext cx="2880852" cy="1426369"/>
          </a:xfrm>
          <a:prstGeom prst="rect">
            <a:avLst/>
          </a:prstGeom>
        </p:spPr>
      </p:pic>
      <p:sp>
        <p:nvSpPr>
          <p:cNvPr id="5" name="矩形 6"/>
          <p:cNvSpPr/>
          <p:nvPr/>
        </p:nvSpPr>
        <p:spPr>
          <a:xfrm>
            <a:off x="1416660" y="3635256"/>
            <a:ext cx="6274734" cy="338554"/>
          </a:xfrm>
          <a:prstGeom prst="rect">
            <a:avLst/>
          </a:prstGeom>
          <a:solidFill>
            <a:srgbClr val="BDD7EE">
              <a:alpha val="52941"/>
            </a:srgbClr>
          </a:solidFill>
        </p:spPr>
        <p:txBody>
          <a:bodyPr wrap="square">
            <a:spAutoFit/>
          </a:bodyPr>
          <a:lstStyle/>
          <a:p>
            <a:pPr>
              <a:buClr>
                <a:srgbClr val="94003F"/>
              </a:buClr>
            </a:pPr>
            <a:r>
              <a:rPr lang="en-US" altLang="zh-CN" sz="1600" dirty="0" err="1"/>
              <a:t>fColor</a:t>
            </a:r>
            <a:r>
              <a:rPr lang="en-US" altLang="zh-CN" sz="1600" b="1" dirty="0"/>
              <a:t> = texture2D</a:t>
            </a:r>
            <a:r>
              <a:rPr lang="en-US" altLang="zh-CN" sz="1600" dirty="0"/>
              <a:t>( texture, </a:t>
            </a:r>
            <a:r>
              <a:rPr lang="en-US" altLang="zh-CN" sz="1600" dirty="0" err="1"/>
              <a:t>texCoord</a:t>
            </a:r>
            <a:r>
              <a:rPr lang="en-US" altLang="zh-CN" sz="1600" dirty="0"/>
              <a:t> );</a:t>
            </a:r>
          </a:p>
        </p:txBody>
      </p:sp>
      <p:pic>
        <p:nvPicPr>
          <p:cNvPr id="7" name="Picture 6"/>
          <p:cNvPicPr/>
          <p:nvPr/>
        </p:nvPicPr>
        <p:blipFill rotWithShape="1">
          <a:blip r:embed="rId3"/>
          <a:srcRect l="13423" t="34333" r="8799" b="30713"/>
          <a:stretch/>
        </p:blipFill>
        <p:spPr>
          <a:xfrm>
            <a:off x="1191086" y="4050225"/>
            <a:ext cx="2723536" cy="1295400"/>
          </a:xfrm>
          <a:prstGeom prst="rect">
            <a:avLst/>
          </a:prstGeom>
        </p:spPr>
      </p:pic>
      <p:pic>
        <p:nvPicPr>
          <p:cNvPr id="8" name="Picture 7"/>
          <p:cNvPicPr/>
          <p:nvPr/>
        </p:nvPicPr>
        <p:blipFill rotWithShape="1">
          <a:blip r:embed="rId4"/>
          <a:srcRect l="11137" t="32523" r="10241" b="28989"/>
          <a:stretch/>
        </p:blipFill>
        <p:spPr>
          <a:xfrm>
            <a:off x="4938362" y="4004295"/>
            <a:ext cx="2753032" cy="1426369"/>
          </a:xfrm>
          <a:prstGeom prst="rect">
            <a:avLst/>
          </a:prstGeom>
        </p:spPr>
      </p:pic>
      <p:sp>
        <p:nvSpPr>
          <p:cNvPr id="2" name="标题 1"/>
          <p:cNvSpPr>
            <a:spLocks noGrp="1"/>
          </p:cNvSpPr>
          <p:nvPr>
            <p:ph type="title"/>
          </p:nvPr>
        </p:nvSpPr>
        <p:spPr/>
        <p:txBody>
          <a:bodyPr/>
          <a:lstStyle/>
          <a:p>
            <a:r>
              <a:rPr lang="zh-CN" altLang="en-US" dirty="0"/>
              <a:t>最终绘制方式</a:t>
            </a:r>
          </a:p>
        </p:txBody>
      </p:sp>
      <p:sp>
        <p:nvSpPr>
          <p:cNvPr id="3" name="内容占位符 2"/>
          <p:cNvSpPr>
            <a:spLocks noGrp="1"/>
          </p:cNvSpPr>
          <p:nvPr>
            <p:ph idx="1"/>
          </p:nvPr>
        </p:nvSpPr>
        <p:spPr/>
        <p:txBody>
          <a:bodyPr/>
          <a:lstStyle/>
          <a:p>
            <a:pPr>
              <a:buClr>
                <a:srgbClr val="94003F"/>
              </a:buClr>
            </a:pPr>
            <a:r>
              <a:rPr lang="zh-CN" altLang="en-US" sz="2400" dirty="0"/>
              <a:t>在片元着色器中设置纹理和物体表面颜色处理方式</a:t>
            </a:r>
            <a:endParaRPr lang="en-US" altLang="zh-CN" sz="1600" dirty="0"/>
          </a:p>
          <a:p>
            <a:pPr lvl="1">
              <a:buClr>
                <a:srgbClr val="94003F"/>
              </a:buClr>
            </a:pPr>
            <a:r>
              <a:rPr lang="zh-CN" altLang="en-US" sz="1800" b="1" dirty="0"/>
              <a:t>融合</a:t>
            </a:r>
            <a:r>
              <a:rPr lang="zh-CN" altLang="en-US" sz="1800" dirty="0"/>
              <a:t>：将纹理的颜色与明暗值的颜色进行融合</a:t>
            </a:r>
            <a:endParaRPr lang="en-US" altLang="zh-CN" sz="1800" dirty="0"/>
          </a:p>
          <a:p>
            <a:pPr lvl="2">
              <a:buClr>
                <a:srgbClr val="94003F"/>
              </a:buClr>
            </a:pPr>
            <a:r>
              <a:rPr lang="zh-CN" altLang="en-US" sz="1800" dirty="0"/>
              <a:t>可以是对应分量相乘</a:t>
            </a:r>
            <a:endParaRPr lang="en-US" altLang="zh-CN" sz="1800" dirty="0"/>
          </a:p>
          <a:p>
            <a:pPr lvl="2">
              <a:buClr>
                <a:srgbClr val="94003F"/>
              </a:buClr>
            </a:pPr>
            <a:r>
              <a:rPr lang="zh-CN" altLang="en-US" sz="1800" dirty="0"/>
              <a:t>也可以是简单的线性组合</a:t>
            </a:r>
            <a:endParaRPr lang="en-US" altLang="zh-CN" sz="1800" dirty="0"/>
          </a:p>
          <a:p>
            <a:pPr lvl="2">
              <a:buClr>
                <a:srgbClr val="94003F"/>
              </a:buClr>
            </a:pPr>
            <a:endParaRPr lang="en-US" altLang="zh-CN" sz="1800" dirty="0"/>
          </a:p>
          <a:p>
            <a:pPr lvl="1">
              <a:buClr>
                <a:srgbClr val="94003F"/>
              </a:buClr>
            </a:pPr>
            <a:endParaRPr lang="en-US" altLang="zh-CN" sz="1800" dirty="0"/>
          </a:p>
          <a:p>
            <a:pPr lvl="1">
              <a:buClr>
                <a:srgbClr val="94003F"/>
              </a:buClr>
            </a:pPr>
            <a:r>
              <a:rPr lang="zh-CN" altLang="en-US" sz="1800" b="1" dirty="0"/>
              <a:t>贴图</a:t>
            </a:r>
            <a:r>
              <a:rPr lang="zh-CN" altLang="en-US" sz="1800" dirty="0"/>
              <a:t>：片元的颜色完全由纹理的颜色决定</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76</a:t>
            </a:fld>
            <a:endParaRPr lang="zh-CN" altLang="en-US">
              <a:solidFill>
                <a:prstClr val="black"/>
              </a:solidFill>
            </a:endParaRPr>
          </a:p>
        </p:txBody>
      </p:sp>
      <p:sp>
        <p:nvSpPr>
          <p:cNvPr id="6" name="矩形 6"/>
          <p:cNvSpPr/>
          <p:nvPr/>
        </p:nvSpPr>
        <p:spPr>
          <a:xfrm>
            <a:off x="1363196" y="2767025"/>
            <a:ext cx="6274734" cy="338554"/>
          </a:xfrm>
          <a:prstGeom prst="rect">
            <a:avLst/>
          </a:prstGeom>
          <a:solidFill>
            <a:srgbClr val="BDD7EE">
              <a:alpha val="52941"/>
            </a:srgbClr>
          </a:solidFill>
        </p:spPr>
        <p:txBody>
          <a:bodyPr wrap="square">
            <a:spAutoFit/>
          </a:bodyPr>
          <a:lstStyle/>
          <a:p>
            <a:pPr>
              <a:buClr>
                <a:srgbClr val="94003F"/>
              </a:buClr>
            </a:pPr>
            <a:r>
              <a:rPr lang="en-US" altLang="zh-CN" sz="1600" dirty="0" err="1"/>
              <a:t>fColor</a:t>
            </a:r>
            <a:r>
              <a:rPr lang="en-US" altLang="zh-CN" sz="1600" dirty="0"/>
              <a:t> = color *0.5</a:t>
            </a:r>
            <a:r>
              <a:rPr lang="zh-CN" altLang="en-US" sz="1600" dirty="0"/>
              <a:t> </a:t>
            </a:r>
            <a:r>
              <a:rPr lang="en-US" altLang="zh-CN" sz="1600" dirty="0"/>
              <a:t>+ </a:t>
            </a:r>
            <a:r>
              <a:rPr lang="en-US" altLang="zh-CN" sz="1600" b="1" dirty="0"/>
              <a:t>texture2D</a:t>
            </a:r>
            <a:r>
              <a:rPr lang="en-US" altLang="zh-CN" sz="1600" dirty="0"/>
              <a:t>( texture, </a:t>
            </a:r>
            <a:r>
              <a:rPr lang="en-US" altLang="zh-CN" sz="1600" dirty="0" err="1"/>
              <a:t>texCoord</a:t>
            </a:r>
            <a:r>
              <a:rPr lang="en-US" altLang="zh-CN" sz="1600" dirty="0"/>
              <a:t>)</a:t>
            </a:r>
            <a:r>
              <a:rPr lang="zh-CN" altLang="en-US" sz="1600" dirty="0"/>
              <a:t> * </a:t>
            </a:r>
            <a:r>
              <a:rPr lang="en-US" altLang="zh-CN" sz="1600" dirty="0"/>
              <a:t>0.5;</a:t>
            </a:r>
          </a:p>
        </p:txBody>
      </p:sp>
      <p:sp>
        <p:nvSpPr>
          <p:cNvPr id="11" name="TextBox 10"/>
          <p:cNvSpPr txBox="1"/>
          <p:nvPr/>
        </p:nvSpPr>
        <p:spPr>
          <a:xfrm>
            <a:off x="2024830" y="5282914"/>
            <a:ext cx="1109599" cy="307777"/>
          </a:xfrm>
          <a:prstGeom prst="rect">
            <a:avLst/>
          </a:prstGeom>
          <a:noFill/>
        </p:spPr>
        <p:txBody>
          <a:bodyPr wrap="none" rtlCol="0">
            <a:spAutoFit/>
          </a:bodyPr>
          <a:lstStyle/>
          <a:p>
            <a:r>
              <a:rPr lang="zh-CN" altLang="en-US" sz="1400"/>
              <a:t>初始明暗值</a:t>
            </a:r>
            <a:endParaRPr lang="en-US" sz="1400" dirty="0"/>
          </a:p>
        </p:txBody>
      </p:sp>
      <p:sp>
        <p:nvSpPr>
          <p:cNvPr id="12" name="TextBox 11"/>
          <p:cNvSpPr txBox="1"/>
          <p:nvPr/>
        </p:nvSpPr>
        <p:spPr>
          <a:xfrm>
            <a:off x="5976238" y="5276776"/>
            <a:ext cx="931665" cy="307777"/>
          </a:xfrm>
          <a:prstGeom prst="rect">
            <a:avLst/>
          </a:prstGeom>
          <a:noFill/>
        </p:spPr>
        <p:txBody>
          <a:bodyPr wrap="none" rtlCol="0">
            <a:spAutoFit/>
          </a:bodyPr>
          <a:lstStyle/>
          <a:p>
            <a:r>
              <a:rPr lang="zh-CN" altLang="en-US" sz="1400" dirty="0"/>
              <a:t>纹理贴图</a:t>
            </a:r>
            <a:endParaRPr lang="en-US" sz="1400" dirty="0"/>
          </a:p>
        </p:txBody>
      </p:sp>
      <p:sp>
        <p:nvSpPr>
          <p:cNvPr id="13" name="TextBox 12"/>
          <p:cNvSpPr txBox="1"/>
          <p:nvPr/>
        </p:nvSpPr>
        <p:spPr>
          <a:xfrm>
            <a:off x="4294823" y="6438580"/>
            <a:ext cx="543739" cy="307777"/>
          </a:xfrm>
          <a:prstGeom prst="rect">
            <a:avLst/>
          </a:prstGeom>
          <a:noFill/>
        </p:spPr>
        <p:txBody>
          <a:bodyPr wrap="none" rtlCol="0">
            <a:spAutoFit/>
          </a:bodyPr>
          <a:lstStyle/>
          <a:p>
            <a:r>
              <a:rPr lang="zh-CN" altLang="en-US" sz="1400"/>
              <a:t>融合</a:t>
            </a:r>
            <a:endParaRPr lang="en-US" sz="1400" dirty="0"/>
          </a:p>
        </p:txBody>
      </p:sp>
    </p:spTree>
    <p:extLst>
      <p:ext uri="{BB962C8B-B14F-4D97-AF65-F5344CB8AC3E}">
        <p14:creationId xmlns:p14="http://schemas.microsoft.com/office/powerpoint/2010/main" val="26526976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77</a:t>
            </a:fld>
            <a:endParaRPr lang="zh-CN" altLang="en-US"/>
          </a:p>
        </p:txBody>
      </p:sp>
      <p:sp>
        <p:nvSpPr>
          <p:cNvPr id="8" name="文本框 7"/>
          <p:cNvSpPr txBox="1"/>
          <p:nvPr/>
        </p:nvSpPr>
        <p:spPr>
          <a:xfrm>
            <a:off x="3678000" y="3364107"/>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层级建模</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5</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51708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图符</a:t>
            </a:r>
            <a:endParaRPr lang="en-US" dirty="0"/>
          </a:p>
        </p:txBody>
      </p:sp>
      <p:sp>
        <p:nvSpPr>
          <p:cNvPr id="3" name="Content Placeholder 2"/>
          <p:cNvSpPr>
            <a:spLocks noGrp="1"/>
          </p:cNvSpPr>
          <p:nvPr>
            <p:ph idx="1"/>
          </p:nvPr>
        </p:nvSpPr>
        <p:spPr>
          <a:xfrm>
            <a:off x="628650" y="1316831"/>
            <a:ext cx="7886700" cy="5176044"/>
          </a:xfrm>
        </p:spPr>
        <p:txBody>
          <a:bodyPr>
            <a:normAutofit/>
          </a:bodyPr>
          <a:lstStyle/>
          <a:p>
            <a:r>
              <a:rPr lang="zh-CN" altLang="en-US" sz="2400" dirty="0"/>
              <a:t>大多数图形</a:t>
            </a:r>
            <a:r>
              <a:rPr lang="en-US" altLang="zh-CN" sz="2400" dirty="0"/>
              <a:t>API</a:t>
            </a:r>
            <a:r>
              <a:rPr lang="zh-CN" altLang="en-US" sz="2400" dirty="0"/>
              <a:t>对图元采取</a:t>
            </a:r>
            <a:r>
              <a:rPr lang="zh-CN" altLang="en-US" sz="2400" dirty="0">
                <a:solidFill>
                  <a:srgbClr val="0000FF"/>
                </a:solidFill>
              </a:rPr>
              <a:t>最小完备</a:t>
            </a:r>
            <a:r>
              <a:rPr lang="zh-CN" altLang="en-US" sz="2400" dirty="0"/>
              <a:t>的观点：</a:t>
            </a:r>
            <a:endParaRPr lang="en-US" altLang="zh-CN" sz="2400" dirty="0"/>
          </a:p>
          <a:p>
            <a:pPr lvl="1"/>
            <a:r>
              <a:rPr lang="zh-CN" altLang="en-US" sz="1800" dirty="0"/>
              <a:t>他们只包含少数的基本图元</a:t>
            </a:r>
            <a:endParaRPr lang="en-US" altLang="zh-CN" sz="1800" dirty="0"/>
          </a:p>
          <a:p>
            <a:pPr lvl="1"/>
            <a:r>
              <a:rPr lang="zh-CN" altLang="en-US" sz="1800" dirty="0"/>
              <a:t>而让用户通过这些基本的图元来构建更复杂的对象</a:t>
            </a:r>
            <a:endParaRPr lang="en-US" altLang="zh-CN" sz="1800" dirty="0"/>
          </a:p>
          <a:p>
            <a:pPr lvl="1"/>
            <a:endParaRPr lang="en-US" sz="1800" dirty="0"/>
          </a:p>
          <a:p>
            <a:r>
              <a:rPr lang="zh-CN" altLang="en-US" sz="2600" dirty="0"/>
              <a:t>这些基本图元通常被视为一些</a:t>
            </a:r>
            <a:r>
              <a:rPr lang="zh-CN" altLang="en-US" sz="2600" dirty="0">
                <a:solidFill>
                  <a:srgbClr val="0000FF"/>
                </a:solidFill>
              </a:rPr>
              <a:t>图符</a:t>
            </a:r>
            <a:r>
              <a:rPr lang="zh-CN" altLang="en-US" sz="2600" dirty="0"/>
              <a:t>（</a:t>
            </a:r>
            <a:r>
              <a:rPr lang="en-US" altLang="zh-CN" sz="2600" dirty="0"/>
              <a:t>symbol</a:t>
            </a:r>
            <a:r>
              <a:rPr lang="zh-CN" altLang="en-US" sz="2600" dirty="0"/>
              <a:t>），所要建模的世界可以看成由这些离散的图符组成</a:t>
            </a:r>
            <a:endParaRPr lang="en-US" altLang="zh-CN" sz="2600" dirty="0"/>
          </a:p>
          <a:p>
            <a:endParaRPr lang="en-US" sz="2600" dirty="0"/>
          </a:p>
          <a:p>
            <a:r>
              <a:rPr lang="zh-CN" altLang="en-US" sz="2600" dirty="0"/>
              <a:t>通常根据自身的几何特征表示为合适的大小和方位：</a:t>
            </a:r>
            <a:endParaRPr lang="en-US" altLang="zh-CN" sz="2600" dirty="0"/>
          </a:p>
          <a:p>
            <a:pPr lvl="1"/>
            <a:r>
              <a:rPr lang="zh-CN" altLang="en-US" sz="1800" dirty="0"/>
              <a:t>圆柱体：</a:t>
            </a:r>
            <a:endParaRPr lang="en-US" altLang="zh-CN" sz="1800" dirty="0"/>
          </a:p>
          <a:p>
            <a:pPr lvl="2"/>
            <a:r>
              <a:rPr lang="zh-CN" altLang="en-US" sz="1800" dirty="0"/>
              <a:t>中心轴与坐标系的某个主轴平行</a:t>
            </a:r>
            <a:endParaRPr lang="en-US" altLang="zh-CN" sz="1800" dirty="0"/>
          </a:p>
          <a:p>
            <a:pPr lvl="2"/>
            <a:r>
              <a:rPr lang="zh-CN" altLang="en-US" sz="1800" dirty="0"/>
              <a:t>高度为</a:t>
            </a:r>
            <a:r>
              <a:rPr lang="en-US" altLang="zh-CN" sz="1800" dirty="0"/>
              <a:t>1</a:t>
            </a:r>
            <a:r>
              <a:rPr lang="zh-CN" altLang="en-US" sz="1800" dirty="0"/>
              <a:t>个单位</a:t>
            </a:r>
            <a:endParaRPr lang="en-US" altLang="zh-CN" sz="1800" dirty="0"/>
          </a:p>
          <a:p>
            <a:pPr lvl="2"/>
            <a:r>
              <a:rPr lang="zh-CN" altLang="en-US" sz="1800" dirty="0"/>
              <a:t>半径为</a:t>
            </a:r>
            <a:r>
              <a:rPr lang="en-US" altLang="zh-CN" sz="1800" dirty="0"/>
              <a:t>1</a:t>
            </a:r>
            <a:r>
              <a:rPr lang="zh-CN" altLang="en-US" sz="1800" dirty="0"/>
              <a:t>个单位</a:t>
            </a:r>
            <a:endParaRPr lang="en-US" altLang="zh-CN" sz="1800" dirty="0"/>
          </a:p>
          <a:p>
            <a:pPr lvl="2"/>
            <a:r>
              <a:rPr lang="zh-CN" altLang="en-US" sz="1800" dirty="0"/>
              <a:t>底面圆心与坐标系的原点重合</a:t>
            </a:r>
            <a:endParaRPr lang="en-US" sz="18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78</a:t>
            </a:fld>
            <a:endParaRPr lang="zh-CN"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2300" y="4510300"/>
            <a:ext cx="2091661" cy="2250198"/>
          </a:xfrm>
          <a:prstGeom prst="rect">
            <a:avLst/>
          </a:prstGeom>
        </p:spPr>
      </p:pic>
      <p:sp>
        <p:nvSpPr>
          <p:cNvPr id="6" name="TextBox 5"/>
          <p:cNvSpPr txBox="1"/>
          <p:nvPr/>
        </p:nvSpPr>
        <p:spPr>
          <a:xfrm>
            <a:off x="6740804" y="4954772"/>
            <a:ext cx="1415772" cy="584775"/>
          </a:xfrm>
          <a:prstGeom prst="rect">
            <a:avLst/>
          </a:prstGeom>
          <a:noFill/>
        </p:spPr>
        <p:txBody>
          <a:bodyPr wrap="none" rtlCol="0">
            <a:spAutoFit/>
          </a:bodyPr>
          <a:lstStyle/>
          <a:p>
            <a:pPr algn="ctr"/>
            <a:r>
              <a:rPr lang="zh-CN" altLang="en-US" sz="1600" dirty="0">
                <a:solidFill>
                  <a:srgbClr val="0000FF"/>
                </a:solidFill>
              </a:rPr>
              <a:t>建模标架</a:t>
            </a:r>
            <a:endParaRPr lang="en-US" altLang="zh-CN" sz="1600" dirty="0">
              <a:solidFill>
                <a:srgbClr val="0000FF"/>
              </a:solidFill>
            </a:endParaRPr>
          </a:p>
          <a:p>
            <a:pPr algn="ctr"/>
            <a:r>
              <a:rPr lang="zh-CN" altLang="en-US" sz="1600" dirty="0">
                <a:solidFill>
                  <a:srgbClr val="0000FF"/>
                </a:solidFill>
              </a:rPr>
              <a:t>（对象标架）</a:t>
            </a:r>
            <a:endParaRPr lang="en-US" sz="1600" dirty="0">
              <a:solidFill>
                <a:srgbClr val="0000FF"/>
              </a:solidFill>
            </a:endParaRPr>
          </a:p>
        </p:txBody>
      </p:sp>
    </p:spTree>
    <p:extLst>
      <p:ext uri="{BB962C8B-B14F-4D97-AF65-F5344CB8AC3E}">
        <p14:creationId xmlns:p14="http://schemas.microsoft.com/office/powerpoint/2010/main" val="1524994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实例变换</a:t>
            </a:r>
          </a:p>
        </p:txBody>
      </p:sp>
      <p:sp>
        <p:nvSpPr>
          <p:cNvPr id="6" name="Content Placeholder 5"/>
          <p:cNvSpPr>
            <a:spLocks noGrp="1"/>
          </p:cNvSpPr>
          <p:nvPr>
            <p:ph idx="1"/>
          </p:nvPr>
        </p:nvSpPr>
        <p:spPr>
          <a:xfrm>
            <a:off x="628650" y="1316830"/>
            <a:ext cx="7886700" cy="5381681"/>
          </a:xfrm>
        </p:spPr>
        <p:txBody>
          <a:bodyPr/>
          <a:lstStyle/>
          <a:p>
            <a:pPr>
              <a:buClr>
                <a:srgbClr val="94003F"/>
              </a:buClr>
            </a:pPr>
            <a:r>
              <a:rPr lang="zh-CN" altLang="en-US" sz="2400" dirty="0"/>
              <a:t>在</a:t>
            </a:r>
            <a:r>
              <a:rPr lang="en-US" altLang="zh-CN" sz="2400" dirty="0"/>
              <a:t>OpenGL</a:t>
            </a:r>
            <a:r>
              <a:rPr lang="zh-CN" altLang="en-US" sz="2400" dirty="0"/>
              <a:t>应用程序中，必须通过几何变换把图符从</a:t>
            </a:r>
            <a:r>
              <a:rPr lang="zh-CN" altLang="en-US" sz="2400" dirty="0">
                <a:solidFill>
                  <a:srgbClr val="0000FF"/>
                </a:solidFill>
              </a:rPr>
              <a:t>建模标架</a:t>
            </a:r>
            <a:r>
              <a:rPr lang="zh-CN" altLang="en-US" sz="2400" dirty="0"/>
              <a:t>变换到</a:t>
            </a:r>
            <a:r>
              <a:rPr lang="zh-CN" altLang="en-US" sz="2400" dirty="0">
                <a:solidFill>
                  <a:srgbClr val="0000FF"/>
                </a:solidFill>
              </a:rPr>
              <a:t>世界标架</a:t>
            </a:r>
            <a:r>
              <a:rPr lang="zh-CN" altLang="en-US" sz="2400" dirty="0"/>
              <a:t>，得到一个</a:t>
            </a:r>
            <a:r>
              <a:rPr lang="zh-CN" altLang="en-US" sz="2400" dirty="0">
                <a:solidFill>
                  <a:srgbClr val="0000FF"/>
                </a:solidFill>
              </a:rPr>
              <a:t>实例</a:t>
            </a:r>
            <a:r>
              <a:rPr lang="zh-CN" altLang="en-US" sz="2400" dirty="0"/>
              <a:t>（</a:t>
            </a:r>
            <a:r>
              <a:rPr lang="en-US" altLang="zh-CN" sz="2400" dirty="0"/>
              <a:t>instance</a:t>
            </a:r>
            <a:r>
              <a:rPr lang="zh-CN" altLang="en-US" sz="2400" dirty="0"/>
              <a:t>）</a:t>
            </a:r>
            <a:endParaRPr lang="en-US" altLang="zh-CN" sz="2400" dirty="0"/>
          </a:p>
          <a:p>
            <a:pPr>
              <a:buClr>
                <a:srgbClr val="94003F"/>
              </a:buClr>
            </a:pPr>
            <a:endParaRPr lang="en-US" altLang="zh-CN" sz="2400" dirty="0"/>
          </a:p>
          <a:p>
            <a:pPr>
              <a:buClr>
                <a:srgbClr val="94003F"/>
              </a:buClr>
            </a:pPr>
            <a:r>
              <a:rPr lang="zh-CN" altLang="en-US" sz="2400" dirty="0"/>
              <a:t>实例变化把每个图符实例按照所需的</a:t>
            </a:r>
            <a:r>
              <a:rPr lang="zh-CN" altLang="en-US" sz="2400" dirty="0">
                <a:solidFill>
                  <a:srgbClr val="0000FF"/>
                </a:solidFill>
              </a:rPr>
              <a:t>大小</a:t>
            </a:r>
            <a:r>
              <a:rPr lang="zh-CN" altLang="en-US" sz="2400" dirty="0"/>
              <a:t>，</a:t>
            </a:r>
            <a:r>
              <a:rPr lang="zh-CN" altLang="en-US" sz="2400" dirty="0">
                <a:solidFill>
                  <a:srgbClr val="0000FF"/>
                </a:solidFill>
              </a:rPr>
              <a:t>方向</a:t>
            </a:r>
            <a:r>
              <a:rPr lang="zh-CN" altLang="en-US" sz="2400" dirty="0"/>
              <a:t>和</a:t>
            </a:r>
            <a:r>
              <a:rPr lang="zh-CN" altLang="en-US" sz="2400" dirty="0">
                <a:solidFill>
                  <a:srgbClr val="0000FF"/>
                </a:solidFill>
              </a:rPr>
              <a:t>位置</a:t>
            </a:r>
            <a:r>
              <a:rPr lang="zh-CN" altLang="en-US" sz="2400" dirty="0"/>
              <a:t>放入到场景中：</a:t>
            </a: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endParaRPr 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79</a:t>
            </a:fld>
            <a:endParaRPr lang="zh-CN" altLang="en-US"/>
          </a:p>
        </p:txBody>
      </p:sp>
      <p:sp>
        <p:nvSpPr>
          <p:cNvPr id="4" name="灯片编号占位符 2"/>
          <p:cNvSpPr txBox="1">
            <a:spLocks/>
          </p:cNvSpPr>
          <p:nvPr/>
        </p:nvSpPr>
        <p:spPr>
          <a:xfrm>
            <a:off x="8451988" y="6492875"/>
            <a:ext cx="762828" cy="365125"/>
          </a:xfrm>
          <a:prstGeom prst="rect">
            <a:avLst/>
          </a:prstGeom>
        </p:spPr>
        <p:txBody>
          <a:bodyPr vert="horz" lIns="91440" tIns="45720" rIns="91440" bIns="45720" rtlCol="0" anchor="ctr"/>
          <a:lstStyle>
            <a:defPPr>
              <a:defRPr lang="zh-CN"/>
            </a:defPPr>
            <a:lvl1pPr marL="0" algn="ctr" defTabSz="914400" rtl="0" eaLnBrk="1" latinLnBrk="0" hangingPunct="1">
              <a:defRPr sz="1600" b="1"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792F4E-54C0-4D36-B331-9C6FCFE9A340}" type="slidenum">
              <a:rPr lang="zh-CN" altLang="en-US" smtClean="0"/>
              <a:pPr/>
              <a:t>79</a:t>
            </a:fld>
            <a:endParaRPr lang="zh-CN" altLang="en-US"/>
          </a:p>
        </p:txBody>
      </p:sp>
      <p:sp>
        <p:nvSpPr>
          <p:cNvPr id="5" name="内容占位符 2"/>
          <p:cNvSpPr txBox="1">
            <a:spLocks/>
          </p:cNvSpPr>
          <p:nvPr/>
        </p:nvSpPr>
        <p:spPr>
          <a:xfrm>
            <a:off x="565288" y="1494942"/>
            <a:ext cx="7886700" cy="4352925"/>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rgbClr val="002060"/>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4003F"/>
              </a:buClr>
            </a:pPr>
            <a:endParaRPr lang="zh-CN" altLang="en-US" sz="1600" dirty="0"/>
          </a:p>
        </p:txBody>
      </p:sp>
      <p:pic>
        <p:nvPicPr>
          <p:cNvPr id="8" name="图片 7"/>
          <p:cNvPicPr>
            <a:picLocks noChangeAspect="1"/>
          </p:cNvPicPr>
          <p:nvPr/>
        </p:nvPicPr>
        <p:blipFill>
          <a:blip r:embed="rId2"/>
          <a:stretch>
            <a:fillRect/>
          </a:stretch>
        </p:blipFill>
        <p:spPr>
          <a:xfrm>
            <a:off x="628650" y="3717905"/>
            <a:ext cx="7673111" cy="288607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3809216" y="3393932"/>
                <a:ext cx="13988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charset="0"/>
                        </a:rPr>
                        <m:t>𝑴</m:t>
                      </m:r>
                      <m:r>
                        <a:rPr lang="en-US" altLang="zh-CN" sz="2400" b="1" i="1" smtClean="0">
                          <a:latin typeface="Cambria Math" charset="0"/>
                        </a:rPr>
                        <m:t>= </m:t>
                      </m:r>
                      <m:r>
                        <a:rPr lang="en-US" altLang="zh-CN" sz="2400" b="1" i="1" smtClean="0">
                          <a:latin typeface="Cambria Math" charset="0"/>
                        </a:rPr>
                        <m:t>𝑻𝑹𝑺</m:t>
                      </m:r>
                    </m:oMath>
                  </m:oMathPara>
                </a14:m>
                <a:endParaRPr lang="en-US" sz="2400" b="1" i="1" dirty="0"/>
              </a:p>
            </p:txBody>
          </p:sp>
        </mc:Choice>
        <mc:Fallback xmlns="">
          <p:sp>
            <p:nvSpPr>
              <p:cNvPr id="7" name="TextBox 6"/>
              <p:cNvSpPr txBox="1">
                <a:spLocks noRot="1" noChangeAspect="1" noMove="1" noResize="1" noEditPoints="1" noAdjustHandles="1" noChangeArrowheads="1" noChangeShapeType="1" noTextEdit="1"/>
              </p:cNvSpPr>
              <p:nvPr/>
            </p:nvSpPr>
            <p:spPr>
              <a:xfrm>
                <a:off x="3809216" y="3393932"/>
                <a:ext cx="1398844" cy="369332"/>
              </a:xfrm>
              <a:prstGeom prst="rect">
                <a:avLst/>
              </a:prstGeom>
              <a:blipFill rotWithShape="0">
                <a:blip r:embed="rId3"/>
                <a:stretch>
                  <a:fillRect l="-4367" t="-143333" r="-4367" b="-178333"/>
                </a:stretch>
              </a:blipFill>
            </p:spPr>
            <p:txBody>
              <a:bodyPr/>
              <a:lstStyle/>
              <a:p>
                <a:r>
                  <a:rPr lang="en-US">
                    <a:noFill/>
                  </a:rPr>
                  <a:t> </a:t>
                </a:r>
              </a:p>
            </p:txBody>
          </p:sp>
        </mc:Fallback>
      </mc:AlternateContent>
    </p:spTree>
    <p:extLst>
      <p:ext uri="{BB962C8B-B14F-4D97-AF65-F5344CB8AC3E}">
        <p14:creationId xmlns:p14="http://schemas.microsoft.com/office/powerpoint/2010/main" val="36903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主要任务</a:t>
            </a:r>
          </a:p>
        </p:txBody>
      </p:sp>
      <p:sp>
        <p:nvSpPr>
          <p:cNvPr id="3" name="内容占位符 2"/>
          <p:cNvSpPr>
            <a:spLocks noGrp="1"/>
          </p:cNvSpPr>
          <p:nvPr>
            <p:ph idx="1"/>
          </p:nvPr>
        </p:nvSpPr>
        <p:spPr>
          <a:xfrm>
            <a:off x="628650" y="1316831"/>
            <a:ext cx="7886700" cy="4819274"/>
          </a:xfrm>
        </p:spPr>
        <p:txBody>
          <a:bodyPr>
            <a:normAutofit/>
          </a:bodyPr>
          <a:lstStyle/>
          <a:p>
            <a:r>
              <a:rPr lang="zh-CN" altLang="en-US" sz="2400" dirty="0"/>
              <a:t>图形绘制系统的</a:t>
            </a:r>
            <a:r>
              <a:rPr lang="en-US" altLang="zh-CN" sz="2400" dirty="0"/>
              <a:t>4</a:t>
            </a:r>
            <a:r>
              <a:rPr lang="zh-CN" altLang="en-US" sz="2400" dirty="0"/>
              <a:t>个主要任务：</a:t>
            </a:r>
            <a:endParaRPr lang="en-US" altLang="zh-CN" sz="2400" dirty="0"/>
          </a:p>
          <a:p>
            <a:endParaRPr lang="en-US" altLang="zh-CN" sz="2400" dirty="0"/>
          </a:p>
          <a:p>
            <a:endParaRPr lang="en-US" altLang="zh-CN" sz="2400" dirty="0"/>
          </a:p>
          <a:p>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grpSp>
        <p:nvGrpSpPr>
          <p:cNvPr id="23" name="Group 22"/>
          <p:cNvGrpSpPr/>
          <p:nvPr/>
        </p:nvGrpSpPr>
        <p:grpSpPr>
          <a:xfrm>
            <a:off x="839984" y="3929414"/>
            <a:ext cx="7985961" cy="623063"/>
            <a:chOff x="490352" y="4486020"/>
            <a:chExt cx="8403651" cy="655651"/>
          </a:xfrm>
        </p:grpSpPr>
        <p:sp>
          <p:nvSpPr>
            <p:cNvPr id="9" name="矩形 7"/>
            <p:cNvSpPr/>
            <p:nvPr/>
          </p:nvSpPr>
          <p:spPr>
            <a:xfrm>
              <a:off x="490352" y="4493419"/>
              <a:ext cx="1163782" cy="6130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文本框 8"/>
            <p:cNvSpPr txBox="1"/>
            <p:nvPr/>
          </p:nvSpPr>
          <p:spPr>
            <a:xfrm>
              <a:off x="721550" y="4615290"/>
              <a:ext cx="701386" cy="369332"/>
            </a:xfrm>
            <a:prstGeom prst="rect">
              <a:avLst/>
            </a:prstGeom>
            <a:noFill/>
          </p:spPr>
          <p:txBody>
            <a:bodyPr wrap="square" rtlCol="0">
              <a:spAutoFit/>
            </a:bodyPr>
            <a:lstStyle/>
            <a:p>
              <a:r>
                <a:rPr lang="zh-CN" altLang="en-US" dirty="0"/>
                <a:t>建模</a:t>
              </a:r>
            </a:p>
          </p:txBody>
        </p:sp>
        <p:cxnSp>
          <p:nvCxnSpPr>
            <p:cNvPr id="11" name="直接箭头连接符 10"/>
            <p:cNvCxnSpPr>
              <a:stCxn id="15" idx="3"/>
            </p:cNvCxnSpPr>
            <p:nvPr/>
          </p:nvCxnSpPr>
          <p:spPr>
            <a:xfrm>
              <a:off x="1654134" y="4799950"/>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287979" y="4493419"/>
              <a:ext cx="1163782" cy="6130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3" name="文本框 12"/>
            <p:cNvSpPr txBox="1"/>
            <p:nvPr/>
          </p:nvSpPr>
          <p:spPr>
            <a:xfrm>
              <a:off x="2526971" y="4490598"/>
              <a:ext cx="701386" cy="646330"/>
            </a:xfrm>
            <a:prstGeom prst="rect">
              <a:avLst/>
            </a:prstGeom>
            <a:noFill/>
          </p:spPr>
          <p:txBody>
            <a:bodyPr wrap="square" rtlCol="0">
              <a:spAutoFit/>
            </a:bodyPr>
            <a:lstStyle/>
            <a:p>
              <a:r>
                <a:rPr lang="zh-CN" altLang="en-US" dirty="0"/>
                <a:t>几何处理</a:t>
              </a:r>
            </a:p>
          </p:txBody>
        </p:sp>
        <p:cxnSp>
          <p:nvCxnSpPr>
            <p:cNvPr id="14" name="直接箭头连接符 13"/>
            <p:cNvCxnSpPr>
              <a:stCxn id="19" idx="3"/>
            </p:cNvCxnSpPr>
            <p:nvPr/>
          </p:nvCxnSpPr>
          <p:spPr>
            <a:xfrm>
              <a:off x="3451763" y="4799952"/>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085608" y="4490596"/>
              <a:ext cx="1163782" cy="61306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文本框 15"/>
            <p:cNvSpPr txBox="1"/>
            <p:nvPr/>
          </p:nvSpPr>
          <p:spPr>
            <a:xfrm>
              <a:off x="4221999" y="4612462"/>
              <a:ext cx="959462" cy="388649"/>
            </a:xfrm>
            <a:prstGeom prst="rect">
              <a:avLst/>
            </a:prstGeom>
            <a:noFill/>
          </p:spPr>
          <p:txBody>
            <a:bodyPr wrap="square" rtlCol="0">
              <a:spAutoFit/>
            </a:bodyPr>
            <a:lstStyle/>
            <a:p>
              <a:r>
                <a:rPr lang="zh-CN" altLang="en-US" dirty="0"/>
                <a:t>光栅化</a:t>
              </a:r>
            </a:p>
          </p:txBody>
        </p:sp>
        <p:cxnSp>
          <p:nvCxnSpPr>
            <p:cNvPr id="17" name="直接箭头连接符 16"/>
            <p:cNvCxnSpPr>
              <a:stCxn id="22" idx="3"/>
            </p:cNvCxnSpPr>
            <p:nvPr/>
          </p:nvCxnSpPr>
          <p:spPr>
            <a:xfrm>
              <a:off x="5249389" y="4797128"/>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37786" y="4490596"/>
              <a:ext cx="1163782" cy="6130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文本框 18"/>
            <p:cNvSpPr txBox="1"/>
            <p:nvPr/>
          </p:nvSpPr>
          <p:spPr>
            <a:xfrm>
              <a:off x="6176778" y="4495338"/>
              <a:ext cx="701386" cy="646333"/>
            </a:xfrm>
            <a:prstGeom prst="rect">
              <a:avLst/>
            </a:prstGeom>
            <a:noFill/>
          </p:spPr>
          <p:txBody>
            <a:bodyPr wrap="square" rtlCol="0">
              <a:spAutoFit/>
            </a:bodyPr>
            <a:lstStyle/>
            <a:p>
              <a:r>
                <a:rPr lang="zh-CN" altLang="en-US" dirty="0"/>
                <a:t>片元处理</a:t>
              </a:r>
            </a:p>
          </p:txBody>
        </p:sp>
        <p:cxnSp>
          <p:nvCxnSpPr>
            <p:cNvPr id="20" name="直接箭头连接符 19"/>
            <p:cNvCxnSpPr/>
            <p:nvPr/>
          </p:nvCxnSpPr>
          <p:spPr>
            <a:xfrm>
              <a:off x="7101570" y="4797126"/>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730221" y="4486020"/>
              <a:ext cx="1163782" cy="61306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文本框 21"/>
            <p:cNvSpPr txBox="1"/>
            <p:nvPr/>
          </p:nvSpPr>
          <p:spPr>
            <a:xfrm>
              <a:off x="7889580" y="4607890"/>
              <a:ext cx="987136" cy="369332"/>
            </a:xfrm>
            <a:prstGeom prst="rect">
              <a:avLst/>
            </a:prstGeom>
            <a:noFill/>
          </p:spPr>
          <p:txBody>
            <a:bodyPr wrap="square" rtlCol="0">
              <a:spAutoFit/>
            </a:bodyPr>
            <a:lstStyle/>
            <a:p>
              <a:r>
                <a:rPr lang="zh-CN" altLang="en-US" dirty="0"/>
                <a:t>帧缓存</a:t>
              </a:r>
            </a:p>
          </p:txBody>
        </p:sp>
      </p:grpSp>
      <p:cxnSp>
        <p:nvCxnSpPr>
          <p:cNvPr id="8" name="Straight Arrow Connector 7"/>
          <p:cNvCxnSpPr/>
          <p:nvPr/>
        </p:nvCxnSpPr>
        <p:spPr>
          <a:xfrm flipV="1">
            <a:off x="1382066" y="3524964"/>
            <a:ext cx="0" cy="4114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p:cNvCxnSpPr/>
          <p:nvPr/>
        </p:nvCxnSpPr>
        <p:spPr>
          <a:xfrm flipV="1">
            <a:off x="4809513" y="3524963"/>
            <a:ext cx="0" cy="411481"/>
          </a:xfrm>
          <a:prstGeom prst="straightConnector1">
            <a:avLst/>
          </a:prstGeom>
          <a:ln>
            <a:solidFill>
              <a:schemeClr val="bg1">
                <a:lumMod val="50000"/>
              </a:schemeClr>
            </a:solidFill>
            <a:tailEnd type="triangle"/>
          </a:ln>
        </p:spPr>
        <p:style>
          <a:lnRef idx="1">
            <a:schemeClr val="accent6"/>
          </a:lnRef>
          <a:fillRef idx="0">
            <a:schemeClr val="accent6"/>
          </a:fillRef>
          <a:effectRef idx="0">
            <a:schemeClr val="accent6"/>
          </a:effectRef>
          <a:fontRef idx="minor">
            <a:schemeClr val="tx1"/>
          </a:fontRef>
        </p:style>
      </p:cxnSp>
      <p:pic>
        <p:nvPicPr>
          <p:cNvPr id="28" name="图片 6"/>
          <p:cNvPicPr>
            <a:picLocks noChangeAspect="1"/>
          </p:cNvPicPr>
          <p:nvPr/>
        </p:nvPicPr>
        <p:blipFill>
          <a:blip r:embed="rId2"/>
          <a:stretch>
            <a:fillRect/>
          </a:stretch>
        </p:blipFill>
        <p:spPr>
          <a:xfrm>
            <a:off x="3976111" y="2277868"/>
            <a:ext cx="905293" cy="899530"/>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1466" y="2293165"/>
            <a:ext cx="842029" cy="842029"/>
          </a:xfrm>
          <a:prstGeom prst="rect">
            <a:avLst/>
          </a:prstGeom>
        </p:spPr>
      </p:pic>
      <p:sp>
        <p:nvSpPr>
          <p:cNvPr id="30" name="TextBox 29"/>
          <p:cNvSpPr txBox="1"/>
          <p:nvPr/>
        </p:nvSpPr>
        <p:spPr>
          <a:xfrm>
            <a:off x="4510059" y="3135897"/>
            <a:ext cx="663964" cy="369332"/>
          </a:xfrm>
          <a:prstGeom prst="rect">
            <a:avLst/>
          </a:prstGeom>
          <a:noFill/>
        </p:spPr>
        <p:txBody>
          <a:bodyPr wrap="none" rtlCol="0">
            <a:spAutoFit/>
          </a:bodyPr>
          <a:lstStyle/>
          <a:p>
            <a:r>
              <a:rPr lang="en-US" altLang="zh-CN" dirty="0"/>
              <a:t>Ch06</a:t>
            </a:r>
            <a:endParaRPr lang="en-US" dirty="0"/>
          </a:p>
        </p:txBody>
      </p:sp>
      <p:sp>
        <p:nvSpPr>
          <p:cNvPr id="32" name="TextBox 31"/>
          <p:cNvSpPr txBox="1"/>
          <p:nvPr/>
        </p:nvSpPr>
        <p:spPr>
          <a:xfrm>
            <a:off x="1045529" y="3132769"/>
            <a:ext cx="663964" cy="369332"/>
          </a:xfrm>
          <a:prstGeom prst="rect">
            <a:avLst/>
          </a:prstGeom>
          <a:noFill/>
        </p:spPr>
        <p:txBody>
          <a:bodyPr wrap="none" rtlCol="0">
            <a:spAutoFit/>
          </a:bodyPr>
          <a:lstStyle/>
          <a:p>
            <a:r>
              <a:rPr lang="en-US" altLang="zh-CN" dirty="0"/>
              <a:t>Ch02</a:t>
            </a:r>
            <a:endParaRPr lang="en-US" dirty="0"/>
          </a:p>
        </p:txBody>
      </p:sp>
      <p:sp>
        <p:nvSpPr>
          <p:cNvPr id="3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3" name="Picture 1" descr="QQ截图2016082415243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777" t="13412" r="12586" b="10501"/>
          <a:stretch/>
        </p:blipFill>
        <p:spPr bwMode="auto">
          <a:xfrm>
            <a:off x="960343" y="2305173"/>
            <a:ext cx="834336" cy="84491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p:nvPr/>
        </p:nvCxnSpPr>
        <p:spPr>
          <a:xfrm flipV="1">
            <a:off x="6601190" y="3524962"/>
            <a:ext cx="0" cy="4114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38" name="Picture 37"/>
          <p:cNvPicPr/>
          <p:nvPr/>
        </p:nvPicPr>
        <p:blipFill>
          <a:blip r:embed="rId5"/>
          <a:stretch>
            <a:fillRect/>
          </a:stretch>
        </p:blipFill>
        <p:spPr>
          <a:xfrm>
            <a:off x="3431951" y="10516595"/>
            <a:ext cx="825339" cy="872883"/>
          </a:xfrm>
          <a:prstGeom prst="rect">
            <a:avLst/>
          </a:prstGeom>
        </p:spPr>
      </p:pic>
      <p:cxnSp>
        <p:nvCxnSpPr>
          <p:cNvPr id="40" name="Straight Arrow Connector 39"/>
          <p:cNvCxnSpPr/>
          <p:nvPr/>
        </p:nvCxnSpPr>
        <p:spPr>
          <a:xfrm rot="5400000" flipV="1">
            <a:off x="7311407" y="2483602"/>
            <a:ext cx="0" cy="4114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5" name="TextBox 44"/>
          <p:cNvSpPr txBox="1"/>
          <p:nvPr/>
        </p:nvSpPr>
        <p:spPr>
          <a:xfrm>
            <a:off x="4400225" y="4959611"/>
            <a:ext cx="646331" cy="369332"/>
          </a:xfrm>
          <a:prstGeom prst="rect">
            <a:avLst/>
          </a:prstGeom>
          <a:noFill/>
        </p:spPr>
        <p:txBody>
          <a:bodyPr wrap="none" rtlCol="0">
            <a:spAutoFit/>
          </a:bodyPr>
          <a:lstStyle/>
          <a:p>
            <a:r>
              <a:rPr lang="zh-CN" altLang="en-US" dirty="0"/>
              <a:t>裁剪</a:t>
            </a:r>
            <a:endParaRPr lang="en-US" dirty="0"/>
          </a:p>
        </p:txBody>
      </p:sp>
      <p:cxnSp>
        <p:nvCxnSpPr>
          <p:cNvPr id="46" name="Straight Arrow Connector 45"/>
          <p:cNvCxnSpPr/>
          <p:nvPr/>
        </p:nvCxnSpPr>
        <p:spPr>
          <a:xfrm rot="10800000" flipV="1">
            <a:off x="3058466" y="4522568"/>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47" name="TextBox 46"/>
          <p:cNvSpPr txBox="1"/>
          <p:nvPr/>
        </p:nvSpPr>
        <p:spPr>
          <a:xfrm>
            <a:off x="4365007" y="6175912"/>
            <a:ext cx="663964" cy="369332"/>
          </a:xfrm>
          <a:prstGeom prst="rect">
            <a:avLst/>
          </a:prstGeom>
          <a:noFill/>
        </p:spPr>
        <p:txBody>
          <a:bodyPr wrap="none" rtlCol="0">
            <a:spAutoFit/>
          </a:bodyPr>
          <a:lstStyle/>
          <a:p>
            <a:r>
              <a:rPr lang="en-US" altLang="zh-CN" dirty="0"/>
              <a:t>Ch06</a:t>
            </a:r>
            <a:endParaRPr lang="en-US" dirty="0"/>
          </a:p>
        </p:txBody>
      </p:sp>
      <p:cxnSp>
        <p:nvCxnSpPr>
          <p:cNvPr id="50" name="Straight Arrow Connector 49"/>
          <p:cNvCxnSpPr/>
          <p:nvPr/>
        </p:nvCxnSpPr>
        <p:spPr>
          <a:xfrm rot="5400000" flipV="1">
            <a:off x="2285932" y="4952332"/>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p:cNvCxnSpPr/>
          <p:nvPr/>
        </p:nvCxnSpPr>
        <p:spPr>
          <a:xfrm rot="5400000" flipV="1">
            <a:off x="3898473" y="4938537"/>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pic>
        <p:nvPicPr>
          <p:cNvPr id="54" name="图片 6"/>
          <p:cNvPicPr>
            <a:picLocks noChangeAspect="1"/>
          </p:cNvPicPr>
          <p:nvPr/>
        </p:nvPicPr>
        <p:blipFill>
          <a:blip r:embed="rId6"/>
          <a:stretch>
            <a:fillRect/>
          </a:stretch>
        </p:blipFill>
        <p:spPr>
          <a:xfrm>
            <a:off x="6047717" y="2364267"/>
            <a:ext cx="1030076" cy="651531"/>
          </a:xfrm>
          <a:prstGeom prst="rect">
            <a:avLst/>
          </a:prstGeom>
        </p:spPr>
      </p:pic>
      <p:sp>
        <p:nvSpPr>
          <p:cNvPr id="56" name="TextBox 55"/>
          <p:cNvSpPr txBox="1"/>
          <p:nvPr/>
        </p:nvSpPr>
        <p:spPr>
          <a:xfrm>
            <a:off x="6269208" y="3126887"/>
            <a:ext cx="663964" cy="369332"/>
          </a:xfrm>
          <a:prstGeom prst="rect">
            <a:avLst/>
          </a:prstGeom>
          <a:noFill/>
        </p:spPr>
        <p:txBody>
          <a:bodyPr wrap="none" rtlCol="0">
            <a:spAutoFit/>
          </a:bodyPr>
          <a:lstStyle/>
          <a:p>
            <a:r>
              <a:rPr lang="en-US" altLang="zh-CN" dirty="0"/>
              <a:t>Ch06</a:t>
            </a:r>
            <a:endParaRPr lang="en-US" dirty="0"/>
          </a:p>
        </p:txBody>
      </p:sp>
      <p:pic>
        <p:nvPicPr>
          <p:cNvPr id="57" name="Picture 56"/>
          <p:cNvPicPr>
            <a:picLocks noChangeAspect="1"/>
          </p:cNvPicPr>
          <p:nvPr/>
        </p:nvPicPr>
        <p:blipFill rotWithShape="1">
          <a:blip r:embed="rId7" cstate="print">
            <a:extLst>
              <a:ext uri="{28A0092B-C50C-407E-A947-70E740481C1C}">
                <a14:useLocalDpi xmlns:a14="http://schemas.microsoft.com/office/drawing/2010/main" val="0"/>
              </a:ext>
            </a:extLst>
          </a:blip>
          <a:srcRect l="63117" t="2858" r="128" b="31715"/>
          <a:stretch/>
        </p:blipFill>
        <p:spPr>
          <a:xfrm>
            <a:off x="4261469" y="5448162"/>
            <a:ext cx="884087" cy="580428"/>
          </a:xfrm>
          <a:prstGeom prst="rect">
            <a:avLst/>
          </a:prstGeom>
        </p:spPr>
      </p:pic>
      <p:sp>
        <p:nvSpPr>
          <p:cNvPr id="58" name="TextBox 57"/>
          <p:cNvSpPr txBox="1"/>
          <p:nvPr/>
        </p:nvSpPr>
        <p:spPr>
          <a:xfrm>
            <a:off x="868479" y="1871829"/>
            <a:ext cx="1107996" cy="369332"/>
          </a:xfrm>
          <a:prstGeom prst="rect">
            <a:avLst/>
          </a:prstGeom>
          <a:noFill/>
        </p:spPr>
        <p:txBody>
          <a:bodyPr wrap="none" rtlCol="0">
            <a:spAutoFit/>
          </a:bodyPr>
          <a:lstStyle/>
          <a:p>
            <a:r>
              <a:rPr lang="zh-CN" altLang="en-US" dirty="0"/>
              <a:t>基本图元</a:t>
            </a:r>
            <a:endParaRPr lang="en-US" dirty="0"/>
          </a:p>
        </p:txBody>
      </p:sp>
      <p:sp>
        <p:nvSpPr>
          <p:cNvPr id="60" name="TextBox 59"/>
          <p:cNvSpPr txBox="1"/>
          <p:nvPr/>
        </p:nvSpPr>
        <p:spPr>
          <a:xfrm>
            <a:off x="4463587" y="1871829"/>
            <a:ext cx="877163" cy="369332"/>
          </a:xfrm>
          <a:prstGeom prst="rect">
            <a:avLst/>
          </a:prstGeom>
          <a:noFill/>
        </p:spPr>
        <p:txBody>
          <a:bodyPr wrap="none" rtlCol="0">
            <a:spAutoFit/>
          </a:bodyPr>
          <a:lstStyle/>
          <a:p>
            <a:r>
              <a:rPr lang="zh-CN" altLang="en-US" dirty="0"/>
              <a:t>光栅化</a:t>
            </a:r>
            <a:endParaRPr lang="en-US" dirty="0"/>
          </a:p>
        </p:txBody>
      </p:sp>
      <p:sp>
        <p:nvSpPr>
          <p:cNvPr id="63" name="TextBox 62"/>
          <p:cNvSpPr txBox="1"/>
          <p:nvPr/>
        </p:nvSpPr>
        <p:spPr>
          <a:xfrm>
            <a:off x="5931776" y="1868077"/>
            <a:ext cx="1338828" cy="369332"/>
          </a:xfrm>
          <a:prstGeom prst="rect">
            <a:avLst/>
          </a:prstGeom>
          <a:noFill/>
        </p:spPr>
        <p:txBody>
          <a:bodyPr wrap="none" rtlCol="0">
            <a:spAutoFit/>
          </a:bodyPr>
          <a:lstStyle/>
          <a:p>
            <a:r>
              <a:rPr lang="zh-CN" altLang="en-US" dirty="0"/>
              <a:t>隐藏面消除</a:t>
            </a:r>
            <a:endParaRPr lang="en-US" dirty="0"/>
          </a:p>
        </p:txBody>
      </p:sp>
      <p:cxnSp>
        <p:nvCxnSpPr>
          <p:cNvPr id="64" name="Straight Arrow Connector 63"/>
          <p:cNvCxnSpPr/>
          <p:nvPr/>
        </p:nvCxnSpPr>
        <p:spPr>
          <a:xfrm rot="5400000" flipV="1">
            <a:off x="5434374" y="4960866"/>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65" name="Rectangle 64"/>
          <p:cNvSpPr/>
          <p:nvPr/>
        </p:nvSpPr>
        <p:spPr>
          <a:xfrm>
            <a:off x="661904" y="1836333"/>
            <a:ext cx="8295217" cy="480906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750390" y="4959611"/>
            <a:ext cx="646331" cy="369332"/>
          </a:xfrm>
          <a:prstGeom prst="rect">
            <a:avLst/>
          </a:prstGeom>
          <a:noFill/>
        </p:spPr>
        <p:txBody>
          <a:bodyPr wrap="none" rtlCol="0">
            <a:spAutoFit/>
          </a:bodyPr>
          <a:lstStyle/>
          <a:p>
            <a:r>
              <a:rPr lang="zh-CN" altLang="en-US" dirty="0"/>
              <a:t>投影</a:t>
            </a:r>
            <a:endParaRPr lang="en-US" dirty="0"/>
          </a:p>
        </p:txBody>
      </p:sp>
      <p:sp>
        <p:nvSpPr>
          <p:cNvPr id="49" name="TextBox 48"/>
          <p:cNvSpPr txBox="1"/>
          <p:nvPr/>
        </p:nvSpPr>
        <p:spPr>
          <a:xfrm>
            <a:off x="2715172" y="6175912"/>
            <a:ext cx="663964" cy="369332"/>
          </a:xfrm>
          <a:prstGeom prst="rect">
            <a:avLst/>
          </a:prstGeom>
          <a:noFill/>
        </p:spPr>
        <p:txBody>
          <a:bodyPr wrap="none" rtlCol="0">
            <a:spAutoFit/>
          </a:bodyPr>
          <a:lstStyle/>
          <a:p>
            <a:r>
              <a:rPr lang="en-US" altLang="zh-CN" dirty="0"/>
              <a:t>Ch04</a:t>
            </a:r>
            <a:endParaRPr lang="en-US" dirty="0"/>
          </a:p>
        </p:txBody>
      </p:sp>
      <p:pic>
        <p:nvPicPr>
          <p:cNvPr id="53" name="图片 4"/>
          <p:cNvPicPr>
            <a:picLocks noChangeAspect="1"/>
          </p:cNvPicPr>
          <p:nvPr/>
        </p:nvPicPr>
        <p:blipFill>
          <a:blip r:embed="rId8"/>
          <a:stretch>
            <a:fillRect/>
          </a:stretch>
        </p:blipFill>
        <p:spPr>
          <a:xfrm>
            <a:off x="2623064" y="5354754"/>
            <a:ext cx="848180" cy="755539"/>
          </a:xfrm>
          <a:prstGeom prst="rect">
            <a:avLst/>
          </a:prstGeom>
        </p:spPr>
      </p:pic>
      <p:sp>
        <p:nvSpPr>
          <p:cNvPr id="37" name="TextBox 36"/>
          <p:cNvSpPr txBox="1"/>
          <p:nvPr/>
        </p:nvSpPr>
        <p:spPr>
          <a:xfrm>
            <a:off x="6047717" y="6180763"/>
            <a:ext cx="663964" cy="369332"/>
          </a:xfrm>
          <a:prstGeom prst="rect">
            <a:avLst/>
          </a:prstGeom>
          <a:noFill/>
        </p:spPr>
        <p:txBody>
          <a:bodyPr wrap="none" rtlCol="0">
            <a:spAutoFit/>
          </a:bodyPr>
          <a:lstStyle/>
          <a:p>
            <a:r>
              <a:rPr lang="en-US" altLang="zh-CN"/>
              <a:t>Ch05</a:t>
            </a:r>
            <a:endParaRPr lang="en-US" dirty="0"/>
          </a:p>
        </p:txBody>
      </p:sp>
      <p:pic>
        <p:nvPicPr>
          <p:cNvPr id="39" name="Picture 38"/>
          <p:cNvPicPr/>
          <p:nvPr/>
        </p:nvPicPr>
        <p:blipFill>
          <a:blip r:embed="rId9"/>
          <a:stretch>
            <a:fillRect/>
          </a:stretch>
        </p:blipFill>
        <p:spPr>
          <a:xfrm>
            <a:off x="5964822" y="5326651"/>
            <a:ext cx="825332" cy="872883"/>
          </a:xfrm>
          <a:prstGeom prst="rect">
            <a:avLst/>
          </a:prstGeom>
        </p:spPr>
      </p:pic>
      <p:pic>
        <p:nvPicPr>
          <p:cNvPr id="25" name="图片 3"/>
          <p:cNvPicPr>
            <a:picLocks noChangeAspect="1"/>
          </p:cNvPicPr>
          <p:nvPr/>
        </p:nvPicPr>
        <p:blipFill rotWithShape="1">
          <a:blip r:embed="rId10"/>
          <a:srcRect r="69644" b="27271"/>
          <a:stretch/>
        </p:blipFill>
        <p:spPr>
          <a:xfrm>
            <a:off x="2036537" y="2200839"/>
            <a:ext cx="1089361" cy="1205426"/>
          </a:xfrm>
          <a:prstGeom prst="rect">
            <a:avLst/>
          </a:prstGeom>
        </p:spPr>
      </p:pic>
      <p:sp>
        <p:nvSpPr>
          <p:cNvPr id="26" name="TextBox 25"/>
          <p:cNvSpPr txBox="1"/>
          <p:nvPr/>
        </p:nvSpPr>
        <p:spPr>
          <a:xfrm>
            <a:off x="2579207" y="3133114"/>
            <a:ext cx="663964" cy="369332"/>
          </a:xfrm>
          <a:prstGeom prst="rect">
            <a:avLst/>
          </a:prstGeom>
          <a:noFill/>
        </p:spPr>
        <p:txBody>
          <a:bodyPr wrap="none" rtlCol="0">
            <a:spAutoFit/>
          </a:bodyPr>
          <a:lstStyle/>
          <a:p>
            <a:r>
              <a:rPr lang="en-US" altLang="zh-CN" dirty="0"/>
              <a:t>Ch08</a:t>
            </a:r>
            <a:endParaRPr lang="en-US" dirty="0"/>
          </a:p>
        </p:txBody>
      </p:sp>
      <p:cxnSp>
        <p:nvCxnSpPr>
          <p:cNvPr id="33" name="Straight Arrow Connector 32"/>
          <p:cNvCxnSpPr/>
          <p:nvPr/>
        </p:nvCxnSpPr>
        <p:spPr>
          <a:xfrm rot="16200000" flipV="1">
            <a:off x="2081649" y="2480166"/>
            <a:ext cx="0" cy="411481"/>
          </a:xfrm>
          <a:prstGeom prst="straightConnector1">
            <a:avLst/>
          </a:prstGeom>
          <a:ln>
            <a:headEnd type="triangle"/>
            <a:tailEnd type="none"/>
          </a:ln>
        </p:spPr>
        <p:style>
          <a:lnRef idx="1">
            <a:schemeClr val="accent6"/>
          </a:lnRef>
          <a:fillRef idx="0">
            <a:schemeClr val="accent6"/>
          </a:fillRef>
          <a:effectRef idx="0">
            <a:schemeClr val="accent6"/>
          </a:effectRef>
          <a:fontRef idx="minor">
            <a:schemeClr val="tx1"/>
          </a:fontRef>
        </p:style>
      </p:cxnSp>
      <p:sp>
        <p:nvSpPr>
          <p:cNvPr id="59" name="TextBox 58"/>
          <p:cNvSpPr txBox="1"/>
          <p:nvPr/>
        </p:nvSpPr>
        <p:spPr>
          <a:xfrm>
            <a:off x="2118346" y="1871829"/>
            <a:ext cx="1107996" cy="369332"/>
          </a:xfrm>
          <a:prstGeom prst="rect">
            <a:avLst/>
          </a:prstGeom>
          <a:noFill/>
        </p:spPr>
        <p:txBody>
          <a:bodyPr wrap="none" rtlCol="0">
            <a:spAutoFit/>
          </a:bodyPr>
          <a:lstStyle/>
          <a:p>
            <a:r>
              <a:rPr lang="zh-CN" altLang="en-US" dirty="0"/>
              <a:t>层级建模</a:t>
            </a:r>
            <a:endParaRPr lang="en-US" dirty="0"/>
          </a:p>
        </p:txBody>
      </p:sp>
      <p:sp>
        <p:nvSpPr>
          <p:cNvPr id="41" name="TextBox 40"/>
          <p:cNvSpPr txBox="1"/>
          <p:nvPr/>
        </p:nvSpPr>
        <p:spPr>
          <a:xfrm>
            <a:off x="7700333" y="3132769"/>
            <a:ext cx="663964" cy="369332"/>
          </a:xfrm>
          <a:prstGeom prst="rect">
            <a:avLst/>
          </a:prstGeom>
          <a:noFill/>
        </p:spPr>
        <p:txBody>
          <a:bodyPr wrap="none" rtlCol="0">
            <a:spAutoFit/>
          </a:bodyPr>
          <a:lstStyle/>
          <a:p>
            <a:r>
              <a:rPr lang="en-US" altLang="zh-CN" dirty="0"/>
              <a:t>Ch07</a:t>
            </a:r>
            <a:endParaRPr lang="en-US" dirty="0"/>
          </a:p>
        </p:txBody>
      </p:sp>
      <p:pic>
        <p:nvPicPr>
          <p:cNvPr id="42" name="图片 3"/>
          <p:cNvPicPr>
            <a:picLocks noChangeAspect="1"/>
          </p:cNvPicPr>
          <p:nvPr/>
        </p:nvPicPr>
        <p:blipFill rotWithShape="1">
          <a:blip r:embed="rId11"/>
          <a:srcRect l="49770" r="2105" b="12188"/>
          <a:stretch/>
        </p:blipFill>
        <p:spPr>
          <a:xfrm>
            <a:off x="7545021" y="2263001"/>
            <a:ext cx="959732" cy="887091"/>
          </a:xfrm>
          <a:prstGeom prst="rect">
            <a:avLst/>
          </a:prstGeom>
        </p:spPr>
      </p:pic>
      <p:sp>
        <p:nvSpPr>
          <p:cNvPr id="62" name="TextBox 61"/>
          <p:cNvSpPr txBox="1"/>
          <p:nvPr/>
        </p:nvSpPr>
        <p:spPr>
          <a:xfrm>
            <a:off x="7457576" y="1871829"/>
            <a:ext cx="1107996" cy="369332"/>
          </a:xfrm>
          <a:prstGeom prst="rect">
            <a:avLst/>
          </a:prstGeom>
          <a:noFill/>
        </p:spPr>
        <p:txBody>
          <a:bodyPr wrap="none" rtlCol="0">
            <a:spAutoFit/>
          </a:bodyPr>
          <a:lstStyle/>
          <a:p>
            <a:r>
              <a:rPr lang="zh-CN" altLang="en-US" dirty="0"/>
              <a:t>纹理映射</a:t>
            </a:r>
            <a:endParaRPr lang="en-US" dirty="0"/>
          </a:p>
        </p:txBody>
      </p:sp>
      <p:sp>
        <p:nvSpPr>
          <p:cNvPr id="35" name="TextBox 34"/>
          <p:cNvSpPr txBox="1"/>
          <p:nvPr/>
        </p:nvSpPr>
        <p:spPr>
          <a:xfrm>
            <a:off x="922757" y="4959611"/>
            <a:ext cx="1178528" cy="369332"/>
          </a:xfrm>
          <a:prstGeom prst="rect">
            <a:avLst/>
          </a:prstGeom>
          <a:noFill/>
        </p:spPr>
        <p:txBody>
          <a:bodyPr wrap="none" rtlCol="0">
            <a:spAutoFit/>
          </a:bodyPr>
          <a:lstStyle/>
          <a:p>
            <a:r>
              <a:rPr lang="zh-CN" altLang="en-US"/>
              <a:t>模</a:t>
            </a:r>
            <a:r>
              <a:rPr lang="en-US" altLang="zh-CN" dirty="0"/>
              <a:t>-</a:t>
            </a:r>
            <a:r>
              <a:rPr lang="zh-CN" altLang="en-US" dirty="0"/>
              <a:t>视变换</a:t>
            </a:r>
            <a:endParaRPr lang="en-US" dirty="0"/>
          </a:p>
        </p:txBody>
      </p:sp>
      <p:sp>
        <p:nvSpPr>
          <p:cNvPr id="48" name="TextBox 47"/>
          <p:cNvSpPr txBox="1"/>
          <p:nvPr/>
        </p:nvSpPr>
        <p:spPr>
          <a:xfrm>
            <a:off x="1125615" y="6175912"/>
            <a:ext cx="663964" cy="369332"/>
          </a:xfrm>
          <a:prstGeom prst="rect">
            <a:avLst/>
          </a:prstGeom>
          <a:noFill/>
        </p:spPr>
        <p:txBody>
          <a:bodyPr wrap="none" rtlCol="0">
            <a:spAutoFit/>
          </a:bodyPr>
          <a:lstStyle/>
          <a:p>
            <a:r>
              <a:rPr lang="en-US" altLang="zh-CN" dirty="0"/>
              <a:t>Ch03</a:t>
            </a:r>
            <a:endParaRPr lang="en-US" dirty="0"/>
          </a:p>
        </p:txBody>
      </p:sp>
      <p:pic>
        <p:nvPicPr>
          <p:cNvPr id="52" name="Picture 2" descr="E:\CG\交互式计算机图形学—基于OpenGL着色器的自顶向下方法（第六版）\Figures\CHAPTER03 JPEG\an03f36.jpg"/>
          <p:cNvPicPr>
            <a:picLocks noChangeAspect="1" noChangeArrowheads="1"/>
          </p:cNvPicPr>
          <p:nvPr/>
        </p:nvPicPr>
        <p:blipFill>
          <a:blip r:embed="rId12" cstate="print"/>
          <a:srcRect/>
          <a:stretch>
            <a:fillRect/>
          </a:stretch>
        </p:blipFill>
        <p:spPr bwMode="auto">
          <a:xfrm>
            <a:off x="1017356" y="5368750"/>
            <a:ext cx="947662" cy="813837"/>
          </a:xfrm>
          <a:prstGeom prst="rect">
            <a:avLst/>
          </a:prstGeom>
          <a:noFill/>
        </p:spPr>
      </p:pic>
      <p:sp>
        <p:nvSpPr>
          <p:cNvPr id="66" name="TextBox 65"/>
          <p:cNvSpPr txBox="1"/>
          <p:nvPr/>
        </p:nvSpPr>
        <p:spPr>
          <a:xfrm>
            <a:off x="5825176" y="4956898"/>
            <a:ext cx="1107996" cy="369332"/>
          </a:xfrm>
          <a:prstGeom prst="rect">
            <a:avLst/>
          </a:prstGeom>
          <a:noFill/>
        </p:spPr>
        <p:txBody>
          <a:bodyPr wrap="none" rtlCol="0">
            <a:spAutoFit/>
          </a:bodyPr>
          <a:lstStyle/>
          <a:p>
            <a:r>
              <a:rPr lang="zh-CN" altLang="en-US"/>
              <a:t>明暗绘制</a:t>
            </a:r>
            <a:endParaRPr lang="en-US" dirty="0"/>
          </a:p>
        </p:txBody>
      </p:sp>
    </p:spTree>
    <p:extLst>
      <p:ext uri="{BB962C8B-B14F-4D97-AF65-F5344CB8AC3E}">
        <p14:creationId xmlns:p14="http://schemas.microsoft.com/office/powerpoint/2010/main" val="589348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机器人手臂</a:t>
            </a:r>
          </a:p>
        </p:txBody>
      </p:sp>
      <p:sp>
        <p:nvSpPr>
          <p:cNvPr id="5" name="Content Placeholder 4"/>
          <p:cNvSpPr>
            <a:spLocks noGrp="1"/>
          </p:cNvSpPr>
          <p:nvPr>
            <p:ph idx="1"/>
          </p:nvPr>
        </p:nvSpPr>
        <p:spPr/>
        <p:txBody>
          <a:bodyPr/>
          <a:lstStyle/>
          <a:p>
            <a:r>
              <a:rPr lang="zh-CN" altLang="en-US" dirty="0"/>
              <a:t>整体模型和各个部件：</a:t>
            </a:r>
            <a:endParaRPr 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80</a:t>
            </a:fld>
            <a:endParaRPr lang="zh-CN" altLang="en-US"/>
          </a:p>
        </p:txBody>
      </p:sp>
      <p:pic>
        <p:nvPicPr>
          <p:cNvPr id="4" name="图片 3"/>
          <p:cNvPicPr>
            <a:picLocks noChangeAspect="1"/>
          </p:cNvPicPr>
          <p:nvPr/>
        </p:nvPicPr>
        <p:blipFill>
          <a:blip r:embed="rId2"/>
          <a:stretch>
            <a:fillRect/>
          </a:stretch>
        </p:blipFill>
        <p:spPr>
          <a:xfrm>
            <a:off x="733647" y="2262673"/>
            <a:ext cx="7963785" cy="3678136"/>
          </a:xfrm>
          <a:prstGeom prst="rect">
            <a:avLst/>
          </a:prstGeom>
        </p:spPr>
      </p:pic>
    </p:spTree>
    <p:extLst>
      <p:ext uri="{BB962C8B-B14F-4D97-AF65-F5344CB8AC3E}">
        <p14:creationId xmlns:p14="http://schemas.microsoft.com/office/powerpoint/2010/main" val="563638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关联模型</a:t>
            </a:r>
          </a:p>
        </p:txBody>
      </p:sp>
      <p:sp>
        <p:nvSpPr>
          <p:cNvPr id="3" name="内容占位符 2"/>
          <p:cNvSpPr>
            <a:spLocks noGrp="1"/>
          </p:cNvSpPr>
          <p:nvPr>
            <p:ph idx="1"/>
          </p:nvPr>
        </p:nvSpPr>
        <p:spPr/>
        <p:txBody>
          <a:bodyPr/>
          <a:lstStyle/>
          <a:p>
            <a:pPr>
              <a:buClr>
                <a:srgbClr val="94003F"/>
              </a:buClr>
            </a:pPr>
            <a:r>
              <a:rPr lang="zh-CN" altLang="en-US" sz="2400" dirty="0"/>
              <a:t>机器人手臂就是一个</a:t>
            </a:r>
            <a:r>
              <a:rPr lang="zh-CN" altLang="en-US" sz="2400" dirty="0">
                <a:solidFill>
                  <a:srgbClr val="0000FF"/>
                </a:solidFill>
              </a:rPr>
              <a:t>关联模型</a:t>
            </a:r>
            <a:r>
              <a:rPr lang="en-US" altLang="zh-CN" sz="2400" dirty="0">
                <a:solidFill>
                  <a:srgbClr val="0000FF"/>
                </a:solidFill>
              </a:rPr>
              <a:t>(articulated model) </a:t>
            </a:r>
          </a:p>
          <a:p>
            <a:pPr>
              <a:buClr>
                <a:srgbClr val="94003F"/>
              </a:buClr>
            </a:pPr>
            <a:r>
              <a:rPr lang="zh-CN" altLang="en-US" sz="2400" dirty="0"/>
              <a:t>部件之间在关节处连接在一起</a:t>
            </a:r>
          </a:p>
          <a:p>
            <a:pPr>
              <a:buClr>
                <a:srgbClr val="94003F"/>
              </a:buClr>
            </a:pPr>
            <a:r>
              <a:rPr lang="zh-CN" altLang="en-US" sz="2400" dirty="0"/>
              <a:t>可以通过给定</a:t>
            </a:r>
            <a:r>
              <a:rPr lang="zh-CN" altLang="en-US" sz="2400" dirty="0">
                <a:solidFill>
                  <a:srgbClr val="0000FF"/>
                </a:solidFill>
              </a:rPr>
              <a:t>关节角</a:t>
            </a:r>
            <a:r>
              <a:rPr lang="zh-CN" altLang="en-US" sz="2400" dirty="0"/>
              <a:t>指定模型的状态</a:t>
            </a:r>
            <a:endParaRPr lang="en-US" altLang="zh-CN" sz="2400" dirty="0"/>
          </a:p>
          <a:p>
            <a:pPr>
              <a:buClr>
                <a:srgbClr val="94003F"/>
              </a:buClr>
            </a:pP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81</a:t>
            </a:fld>
            <a:endParaRPr lang="zh-CN" altLang="en-US"/>
          </a:p>
        </p:txBody>
      </p:sp>
      <p:pic>
        <p:nvPicPr>
          <p:cNvPr id="6" name="图片 5"/>
          <p:cNvPicPr>
            <a:picLocks noChangeAspect="1"/>
          </p:cNvPicPr>
          <p:nvPr/>
        </p:nvPicPr>
        <p:blipFill>
          <a:blip r:embed="rId2"/>
          <a:stretch>
            <a:fillRect/>
          </a:stretch>
        </p:blipFill>
        <p:spPr>
          <a:xfrm>
            <a:off x="1548825" y="3020615"/>
            <a:ext cx="2215101" cy="3568591"/>
          </a:xfrm>
          <a:prstGeom prst="rect">
            <a:avLst/>
          </a:prstGeom>
        </p:spPr>
      </p:pic>
      <p:pic>
        <p:nvPicPr>
          <p:cNvPr id="7" name="图片 5"/>
          <p:cNvPicPr>
            <a:picLocks noChangeAspect="1"/>
          </p:cNvPicPr>
          <p:nvPr/>
        </p:nvPicPr>
        <p:blipFill>
          <a:blip r:embed="rId3"/>
          <a:stretch>
            <a:fillRect/>
          </a:stretch>
        </p:blipFill>
        <p:spPr>
          <a:xfrm>
            <a:off x="5257547" y="3017748"/>
            <a:ext cx="1687150" cy="3475127"/>
          </a:xfrm>
          <a:prstGeom prst="rect">
            <a:avLst/>
          </a:prstGeom>
        </p:spPr>
      </p:pic>
    </p:spTree>
    <p:extLst>
      <p:ext uri="{BB962C8B-B14F-4D97-AF65-F5344CB8AC3E}">
        <p14:creationId xmlns:p14="http://schemas.microsoft.com/office/powerpoint/2010/main" val="5135663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sz="2400" dirty="0"/>
                  <a:t>支架的旋转：</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𝑅</m:t>
                        </m:r>
                      </m:e>
                      <m:sub>
                        <m:r>
                          <m:rPr>
                            <m:sty m:val="p"/>
                          </m:rPr>
                          <a:rPr lang="en-US" altLang="zh-CN" sz="2400" i="1">
                            <a:latin typeface="Cambria Math" panose="02040503050406030204" pitchFamily="18" charset="0"/>
                          </a:rPr>
                          <m:t>b</m:t>
                        </m:r>
                      </m:sub>
                    </m:sSub>
                  </m:oMath>
                </a14:m>
                <a:endParaRPr lang="en-US" altLang="zh-CN" sz="2400" dirty="0"/>
              </a:p>
              <a:p>
                <a:pPr lvl="1">
                  <a:lnSpc>
                    <a:spcPct val="100000"/>
                  </a:lnSpc>
                  <a:buClr>
                    <a:srgbClr val="94003F"/>
                  </a:buClr>
                </a:pPr>
                <a:r>
                  <a:rPr lang="zh-CN" altLang="en-US" sz="1600" dirty="0"/>
                  <a:t>把</a:t>
                </a:r>
                <a:r>
                  <a:rPr lang="en-US" altLang="zh-CN" sz="1600" dirty="0">
                    <a:solidFill>
                      <a:srgbClr val="0000FF"/>
                    </a:solidFill>
                  </a:rPr>
                  <a:t>M = </a:t>
                </a:r>
                <a14:m>
                  <m:oMath xmlns:m="http://schemas.openxmlformats.org/officeDocument/2006/math">
                    <m:sSub>
                      <m:sSubPr>
                        <m:ctrlPr>
                          <a:rPr lang="en-US" altLang="zh-CN" sz="1600" i="1">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𝑏</m:t>
                        </m:r>
                      </m:sub>
                    </m:sSub>
                  </m:oMath>
                </a14:m>
                <a:r>
                  <a:rPr lang="zh-CN" altLang="en-US" sz="1600" dirty="0"/>
                  <a:t>应用到支架上</a:t>
                </a:r>
              </a:p>
              <a:p>
                <a:pPr>
                  <a:buClr>
                    <a:srgbClr val="94003F"/>
                  </a:buClr>
                </a:pPr>
                <a:endParaRPr lang="en-US" altLang="zh-CN" sz="2400" dirty="0"/>
              </a:p>
              <a:p>
                <a:pPr>
                  <a:buClr>
                    <a:srgbClr val="94003F"/>
                  </a:buClr>
                </a:pPr>
                <a:r>
                  <a:rPr lang="zh-CN" altLang="en-US" sz="2400" dirty="0"/>
                  <a:t>下臂相对于支架部分部分平移：</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𝑙</m:t>
                        </m:r>
                        <m:r>
                          <a:rPr lang="en-US" altLang="zh-CN" sz="2400" b="0" i="1" smtClean="0">
                            <a:latin typeface="Cambria Math" charset="0"/>
                          </a:rPr>
                          <m:t>𝑎</m:t>
                        </m:r>
                      </m:sub>
                    </m:sSub>
                  </m:oMath>
                </a14:m>
                <a:endParaRPr lang="en-US" altLang="zh-CN" sz="2400" dirty="0"/>
              </a:p>
              <a:p>
                <a:pPr>
                  <a:buClr>
                    <a:srgbClr val="94003F"/>
                  </a:buClr>
                </a:pPr>
                <a:r>
                  <a:rPr lang="zh-CN" altLang="en-US" sz="2400" dirty="0"/>
                  <a:t>下臂绕关节旋转：</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𝑙</m:t>
                        </m:r>
                        <m:r>
                          <a:rPr lang="en-US" altLang="zh-CN" sz="2400" b="0" i="1" smtClean="0">
                            <a:latin typeface="Cambria Math" charset="0"/>
                          </a:rPr>
                          <m:t>𝑎</m:t>
                        </m:r>
                      </m:sub>
                    </m:sSub>
                  </m:oMath>
                </a14:m>
                <a:endParaRPr lang="en-US" altLang="zh-CN" sz="2400" dirty="0"/>
              </a:p>
              <a:p>
                <a:pPr lvl="1">
                  <a:lnSpc>
                    <a:spcPct val="100000"/>
                  </a:lnSpc>
                  <a:buClr>
                    <a:srgbClr val="94003F"/>
                  </a:buClr>
                </a:pPr>
                <a:r>
                  <a:rPr lang="zh-CN" altLang="en-US" sz="1600" dirty="0"/>
                  <a:t>把</a:t>
                </a:r>
                <a:r>
                  <a:rPr lang="en-US" altLang="zh-CN" sz="1600" dirty="0">
                    <a:solidFill>
                      <a:srgbClr val="0000FF"/>
                    </a:solidFill>
                  </a:rPr>
                  <a:t>M=</a:t>
                </a:r>
                <a14:m>
                  <m:oMath xmlns:m="http://schemas.openxmlformats.org/officeDocument/2006/math">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𝑏</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𝑇</m:t>
                        </m:r>
                      </m:e>
                      <m:sub>
                        <m:r>
                          <a:rPr lang="en-US" altLang="zh-CN" sz="1600" b="0" i="1" smtClean="0">
                            <a:solidFill>
                              <a:srgbClr val="0000FF"/>
                            </a:solidFill>
                            <a:latin typeface="Cambria Math" panose="02040503050406030204" pitchFamily="18" charset="0"/>
                          </a:rPr>
                          <m:t>𝑙</m:t>
                        </m:r>
                        <m:r>
                          <a:rPr lang="en-US" altLang="zh-CN" sz="1600" b="0" i="1" smtClean="0">
                            <a:solidFill>
                              <a:srgbClr val="0000FF"/>
                            </a:solidFill>
                            <a:latin typeface="Cambria Math" charset="0"/>
                          </a:rPr>
                          <m:t>𝑎</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𝑙</m:t>
                        </m:r>
                        <m:r>
                          <a:rPr lang="en-US" altLang="zh-CN" sz="1600" b="0" i="1" smtClean="0">
                            <a:solidFill>
                              <a:srgbClr val="0000FF"/>
                            </a:solidFill>
                            <a:latin typeface="Cambria Math" charset="0"/>
                          </a:rPr>
                          <m:t>𝑎</m:t>
                        </m:r>
                      </m:sub>
                    </m:sSub>
                  </m:oMath>
                </a14:m>
                <a:r>
                  <a:rPr lang="zh-CN" altLang="en-US" sz="1600" dirty="0"/>
                  <a:t> 应用到下臂上</a:t>
                </a:r>
              </a:p>
              <a:p>
                <a:pPr>
                  <a:buClr>
                    <a:srgbClr val="94003F"/>
                  </a:buClr>
                </a:pPr>
                <a:endParaRPr lang="en-US" altLang="zh-CN" sz="2400" dirty="0"/>
              </a:p>
              <a:p>
                <a:pPr>
                  <a:buClr>
                    <a:srgbClr val="94003F"/>
                  </a:buClr>
                </a:pPr>
                <a:r>
                  <a:rPr lang="zh-CN" altLang="en-US" sz="2400" dirty="0"/>
                  <a:t>上臂相对于下臂平移：</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𝑢</m:t>
                        </m:r>
                        <m:r>
                          <a:rPr lang="en-US" altLang="zh-CN" sz="2400" b="0" i="1" smtClean="0">
                            <a:latin typeface="Cambria Math" charset="0"/>
                          </a:rPr>
                          <m:t>𝑎</m:t>
                        </m:r>
                      </m:sub>
                    </m:sSub>
                  </m:oMath>
                </a14:m>
                <a:endParaRPr lang="en-US" altLang="zh-CN" sz="2400" dirty="0"/>
              </a:p>
              <a:p>
                <a:pPr>
                  <a:buClr>
                    <a:srgbClr val="94003F"/>
                  </a:buClr>
                </a:pPr>
                <a:r>
                  <a:rPr lang="zh-CN" altLang="en-US" sz="2400" dirty="0"/>
                  <a:t>上臂绕关节旋转：</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𝑢</m:t>
                        </m:r>
                        <m:r>
                          <a:rPr lang="en-US" altLang="zh-CN" sz="2400" b="0" i="1" smtClean="0">
                            <a:latin typeface="Cambria Math" charset="0"/>
                          </a:rPr>
                          <m:t>𝑎</m:t>
                        </m:r>
                      </m:sub>
                    </m:sSub>
                  </m:oMath>
                </a14:m>
                <a:endParaRPr lang="en-US" altLang="zh-CN" sz="2400" dirty="0"/>
              </a:p>
              <a:p>
                <a:pPr lvl="1">
                  <a:lnSpc>
                    <a:spcPct val="100000"/>
                  </a:lnSpc>
                  <a:buClr>
                    <a:srgbClr val="94003F"/>
                  </a:buClr>
                </a:pPr>
                <a:r>
                  <a:rPr lang="zh-CN" altLang="en-US" sz="1600" dirty="0"/>
                  <a:t>把</a:t>
                </a:r>
                <a:r>
                  <a:rPr lang="en-US" altLang="zh-CN" sz="1600" dirty="0">
                    <a:solidFill>
                      <a:srgbClr val="0000FF"/>
                    </a:solidFill>
                  </a:rPr>
                  <a:t>M=</a:t>
                </a:r>
                <a14:m>
                  <m:oMath xmlns:m="http://schemas.openxmlformats.org/officeDocument/2006/math">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𝑏</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𝑇</m:t>
                        </m:r>
                      </m:e>
                      <m:sub>
                        <m:r>
                          <a:rPr lang="en-US" altLang="zh-CN" sz="1600" b="0" i="1" smtClean="0">
                            <a:solidFill>
                              <a:srgbClr val="0000FF"/>
                            </a:solidFill>
                            <a:latin typeface="Cambria Math" panose="02040503050406030204" pitchFamily="18" charset="0"/>
                          </a:rPr>
                          <m:t>𝑙</m:t>
                        </m:r>
                        <m:r>
                          <a:rPr lang="en-US" altLang="zh-CN" sz="1600" b="0" i="1" smtClean="0">
                            <a:solidFill>
                              <a:srgbClr val="0000FF"/>
                            </a:solidFill>
                            <a:latin typeface="Cambria Math" charset="0"/>
                          </a:rPr>
                          <m:t>𝑎</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𝑙</m:t>
                        </m:r>
                        <m:r>
                          <a:rPr lang="en-US" altLang="zh-CN" sz="1600" b="0" i="1" smtClean="0">
                            <a:solidFill>
                              <a:srgbClr val="0000FF"/>
                            </a:solidFill>
                            <a:latin typeface="Cambria Math" charset="0"/>
                          </a:rPr>
                          <m:t>𝑎</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𝑇</m:t>
                        </m:r>
                      </m:e>
                      <m:sub>
                        <m:r>
                          <a:rPr lang="en-US" altLang="zh-CN" sz="1600" b="0" i="1" smtClean="0">
                            <a:solidFill>
                              <a:srgbClr val="0000FF"/>
                            </a:solidFill>
                            <a:latin typeface="Cambria Math" panose="02040503050406030204" pitchFamily="18" charset="0"/>
                          </a:rPr>
                          <m:t>𝑢</m:t>
                        </m:r>
                        <m:r>
                          <a:rPr lang="en-US" altLang="zh-CN" sz="1600" b="0" i="1" smtClean="0">
                            <a:solidFill>
                              <a:srgbClr val="0000FF"/>
                            </a:solidFill>
                            <a:latin typeface="Cambria Math" charset="0"/>
                          </a:rPr>
                          <m:t>𝑎</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𝑢</m:t>
                        </m:r>
                        <m:r>
                          <a:rPr lang="en-US" altLang="zh-CN" sz="1600" b="0" i="1" smtClean="0">
                            <a:solidFill>
                              <a:srgbClr val="0000FF"/>
                            </a:solidFill>
                            <a:latin typeface="Cambria Math" charset="0"/>
                          </a:rPr>
                          <m:t>𝑎</m:t>
                        </m:r>
                      </m:sub>
                    </m:sSub>
                  </m:oMath>
                </a14:m>
                <a:r>
                  <a:rPr lang="zh-CN" altLang="en-US" sz="1600" dirty="0"/>
                  <a:t> 应用到上臂上</a:t>
                </a:r>
                <a:endParaRPr lang="en-US" altLang="zh-CN"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82</a:t>
            </a:fld>
            <a:endParaRPr lang="zh-CN" alt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5892" r="49262"/>
          <a:stretch/>
        </p:blipFill>
        <p:spPr>
          <a:xfrm>
            <a:off x="6154173" y="510565"/>
            <a:ext cx="1073888" cy="1694688"/>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50411" r="24988" b="8993"/>
          <a:stretch/>
        </p:blipFill>
        <p:spPr>
          <a:xfrm>
            <a:off x="6164805" y="2359246"/>
            <a:ext cx="1063256" cy="154228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4683" b="8993"/>
          <a:stretch/>
        </p:blipFill>
        <p:spPr>
          <a:xfrm>
            <a:off x="6154173" y="4055527"/>
            <a:ext cx="1094197" cy="1542288"/>
          </a:xfrm>
          <a:prstGeom prst="rect">
            <a:avLst/>
          </a:prstGeom>
        </p:spPr>
      </p:pic>
    </p:spTree>
    <p:extLst>
      <p:ext uri="{BB962C8B-B14F-4D97-AF65-F5344CB8AC3E}">
        <p14:creationId xmlns:p14="http://schemas.microsoft.com/office/powerpoint/2010/main" val="1318094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机器人手臂的</a:t>
            </a:r>
            <a:r>
              <a:rPr lang="en-US" altLang="zh-CN" dirty="0"/>
              <a:t>OpenGL</a:t>
            </a:r>
            <a:r>
              <a:rPr lang="zh-CN" altLang="en-US" dirty="0"/>
              <a:t>实现</a:t>
            </a:r>
          </a:p>
        </p:txBody>
      </p:sp>
      <p:sp>
        <p:nvSpPr>
          <p:cNvPr id="5" name="Content Placeholder 4"/>
          <p:cNvSpPr>
            <a:spLocks noGrp="1"/>
          </p:cNvSpPr>
          <p:nvPr>
            <p:ph idx="1"/>
          </p:nvPr>
        </p:nvSpPr>
        <p:spPr/>
        <p:txBody>
          <a:bodyPr>
            <a:normAutofit/>
          </a:bodyPr>
          <a:lstStyle/>
          <a:p>
            <a:r>
              <a:rPr lang="zh-CN" altLang="en-US" sz="2400" dirty="0"/>
              <a:t>以增量的方式改变模</a:t>
            </a:r>
            <a:r>
              <a:rPr lang="en-US" altLang="zh-CN" sz="2400" dirty="0"/>
              <a:t>-</a:t>
            </a:r>
            <a:r>
              <a:rPr lang="zh-CN" altLang="en-US" sz="2400" dirty="0"/>
              <a:t>视矩阵以体现运动联动性：</a:t>
            </a:r>
            <a:endParaRPr lang="en-US" altLang="zh-CN" sz="2400" dirty="0"/>
          </a:p>
          <a:p>
            <a:pPr lvl="1"/>
            <a:r>
              <a:rPr lang="zh-CN" altLang="en-US" sz="1600" dirty="0"/>
              <a:t>假设给定了三个关节角：</a:t>
            </a:r>
            <a:r>
              <a:rPr lang="en-US" sz="1600" dirty="0"/>
              <a:t>Theta[Base]</a:t>
            </a:r>
            <a:r>
              <a:rPr lang="en-US" altLang="zh-CN" sz="1600" dirty="0"/>
              <a:t>,</a:t>
            </a:r>
            <a:r>
              <a:rPr lang="zh-CN" altLang="en-US" sz="1600" dirty="0"/>
              <a:t> </a:t>
            </a:r>
            <a:r>
              <a:rPr lang="en-US" sz="1600" dirty="0"/>
              <a:t>Theta[</a:t>
            </a:r>
            <a:r>
              <a:rPr lang="en-US" sz="1600" dirty="0" err="1"/>
              <a:t>LowerArm</a:t>
            </a:r>
            <a:r>
              <a:rPr lang="en-US" altLang="zh-CN" sz="1600" dirty="0"/>
              <a:t>],</a:t>
            </a:r>
            <a:r>
              <a:rPr lang="zh-CN" altLang="en-US" sz="1600" dirty="0"/>
              <a:t> </a:t>
            </a:r>
            <a:r>
              <a:rPr lang="en-US" sz="1600" dirty="0"/>
              <a:t>Theta[</a:t>
            </a:r>
            <a:r>
              <a:rPr lang="en-US" sz="1600" dirty="0" err="1"/>
              <a:t>UpperArm</a:t>
            </a:r>
            <a:r>
              <a:rPr lang="en-US" sz="1600" dirty="0"/>
              <a:t>]</a:t>
            </a:r>
            <a:r>
              <a:rPr lang="zh-CN" altLang="en-US" sz="1600" dirty="0"/>
              <a:t> </a:t>
            </a:r>
            <a:endParaRPr lang="en-US" sz="16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83</a:t>
            </a:fld>
            <a:endParaRPr lang="zh-CN" altLang="en-US"/>
          </a:p>
        </p:txBody>
      </p:sp>
      <p:sp>
        <p:nvSpPr>
          <p:cNvPr id="8" name="矩形 6"/>
          <p:cNvSpPr/>
          <p:nvPr/>
        </p:nvSpPr>
        <p:spPr>
          <a:xfrm>
            <a:off x="1010093" y="2188931"/>
            <a:ext cx="7634177" cy="2862322"/>
          </a:xfrm>
          <a:prstGeom prst="rect">
            <a:avLst/>
          </a:prstGeom>
          <a:solidFill>
            <a:srgbClr val="BDD7EE">
              <a:alpha val="52941"/>
            </a:srgbClr>
          </a:solidFill>
        </p:spPr>
        <p:txBody>
          <a:bodyPr wrap="square">
            <a:spAutoFit/>
          </a:bodyPr>
          <a:lstStyle/>
          <a:p>
            <a:r>
              <a:rPr lang="en-US" dirty="0" err="1"/>
              <a:t>model_view</a:t>
            </a:r>
            <a:r>
              <a:rPr lang="en-US" dirty="0"/>
              <a:t> = </a:t>
            </a:r>
            <a:r>
              <a:rPr lang="en-US" b="1" dirty="0" err="1"/>
              <a:t>RotateY</a:t>
            </a:r>
            <a:r>
              <a:rPr lang="en-US" dirty="0"/>
              <a:t>(Theta[Base] );</a:t>
            </a:r>
            <a:r>
              <a:rPr lang="zh-CN" altLang="en-US" dirty="0"/>
              <a:t>  </a:t>
            </a:r>
            <a:r>
              <a:rPr lang="en-US" dirty="0">
                <a:solidFill>
                  <a:schemeClr val="accent6"/>
                </a:solidFill>
              </a:rPr>
              <a:t>//</a:t>
            </a:r>
            <a:r>
              <a:rPr lang="zh-CN" altLang="en-US" dirty="0">
                <a:solidFill>
                  <a:schemeClr val="accent6"/>
                </a:solidFill>
              </a:rPr>
              <a:t>支架变换矩阵</a:t>
            </a:r>
            <a:endParaRPr lang="en-US" dirty="0">
              <a:solidFill>
                <a:schemeClr val="accent6"/>
              </a:solidFill>
            </a:endParaRPr>
          </a:p>
          <a:p>
            <a:r>
              <a:rPr lang="en-US" b="1" dirty="0"/>
              <a:t>base</a:t>
            </a:r>
            <a:r>
              <a:rPr lang="en-US" dirty="0"/>
              <a:t>();</a:t>
            </a:r>
            <a:r>
              <a:rPr lang="zh-CN" altLang="en-US" dirty="0"/>
              <a:t>   </a:t>
            </a:r>
            <a:r>
              <a:rPr lang="en-US" dirty="0">
                <a:solidFill>
                  <a:schemeClr val="accent6"/>
                </a:solidFill>
              </a:rPr>
              <a:t>//</a:t>
            </a:r>
            <a:r>
              <a:rPr lang="zh-CN" altLang="en-US" dirty="0">
                <a:solidFill>
                  <a:schemeClr val="accent6"/>
                </a:solidFill>
              </a:rPr>
              <a:t>绘制支架</a:t>
            </a:r>
            <a:endParaRPr lang="en-US" altLang="zh-CN" dirty="0">
              <a:solidFill>
                <a:schemeClr val="accent6"/>
              </a:solidFill>
            </a:endParaRPr>
          </a:p>
          <a:p>
            <a:r>
              <a:rPr lang="en-US" dirty="0"/>
              <a:t> </a:t>
            </a:r>
          </a:p>
          <a:p>
            <a:r>
              <a:rPr lang="en-US" dirty="0" err="1"/>
              <a:t>model_view</a:t>
            </a:r>
            <a:r>
              <a:rPr lang="en-US" dirty="0"/>
              <a:t> = </a:t>
            </a:r>
            <a:r>
              <a:rPr lang="en-US" dirty="0" err="1"/>
              <a:t>model_view</a:t>
            </a:r>
            <a:r>
              <a:rPr lang="zh-CN" altLang="en-US" dirty="0"/>
              <a:t> * </a:t>
            </a:r>
            <a:r>
              <a:rPr lang="en-US" b="1" dirty="0"/>
              <a:t>Translate</a:t>
            </a:r>
            <a:r>
              <a:rPr lang="en-US" dirty="0"/>
              <a:t>(0.0, BASE_HEIGHT, 0.0) </a:t>
            </a:r>
          </a:p>
          <a:p>
            <a:r>
              <a:rPr lang="en-US" dirty="0"/>
              <a:t>		    </a:t>
            </a:r>
            <a:r>
              <a:rPr lang="zh-CN" altLang="en-US" dirty="0"/>
              <a:t>          * </a:t>
            </a:r>
            <a:r>
              <a:rPr lang="en-US" b="1" dirty="0" err="1"/>
              <a:t>RotateZ</a:t>
            </a:r>
            <a:r>
              <a:rPr lang="en-US" dirty="0"/>
              <a:t>(Theta[</a:t>
            </a:r>
            <a:r>
              <a:rPr lang="en-US" dirty="0" err="1"/>
              <a:t>LowerArm</a:t>
            </a:r>
            <a:r>
              <a:rPr lang="en-US" dirty="0"/>
              <a:t>]);</a:t>
            </a:r>
            <a:r>
              <a:rPr lang="zh-CN" altLang="en-US" dirty="0"/>
              <a:t>  </a:t>
            </a:r>
            <a:r>
              <a:rPr lang="en-US" dirty="0">
                <a:solidFill>
                  <a:schemeClr val="accent6"/>
                </a:solidFill>
              </a:rPr>
              <a:t>//</a:t>
            </a:r>
            <a:r>
              <a:rPr lang="zh-CN" altLang="en-US" dirty="0">
                <a:solidFill>
                  <a:schemeClr val="accent6"/>
                </a:solidFill>
              </a:rPr>
              <a:t>下臂变换矩阵</a:t>
            </a:r>
            <a:endParaRPr lang="en-US" altLang="zh-CN" dirty="0">
              <a:solidFill>
                <a:schemeClr val="accent6"/>
              </a:solidFill>
            </a:endParaRPr>
          </a:p>
          <a:p>
            <a:r>
              <a:rPr lang="en-US" b="1" dirty="0" err="1"/>
              <a:t>lower_arm</a:t>
            </a:r>
            <a:r>
              <a:rPr lang="en-US" dirty="0"/>
              <a:t>();</a:t>
            </a:r>
            <a:r>
              <a:rPr lang="zh-CN" altLang="en-US" dirty="0"/>
              <a:t>  </a:t>
            </a:r>
            <a:r>
              <a:rPr lang="en-US" dirty="0">
                <a:solidFill>
                  <a:schemeClr val="accent6"/>
                </a:solidFill>
              </a:rPr>
              <a:t>//</a:t>
            </a:r>
            <a:r>
              <a:rPr lang="zh-CN" altLang="en-US" dirty="0">
                <a:solidFill>
                  <a:schemeClr val="accent6"/>
                </a:solidFill>
              </a:rPr>
              <a:t>绘制下臂</a:t>
            </a:r>
            <a:endParaRPr lang="en-US" dirty="0">
              <a:solidFill>
                <a:schemeClr val="accent6"/>
              </a:solidFill>
            </a:endParaRPr>
          </a:p>
          <a:p>
            <a:r>
              <a:rPr lang="en-US" dirty="0"/>
              <a:t> </a:t>
            </a:r>
          </a:p>
          <a:p>
            <a:r>
              <a:rPr lang="en-US" dirty="0" err="1"/>
              <a:t>model_view</a:t>
            </a:r>
            <a:r>
              <a:rPr lang="en-US" dirty="0"/>
              <a:t> = </a:t>
            </a:r>
            <a:r>
              <a:rPr lang="en-US" dirty="0" err="1"/>
              <a:t>model_view</a:t>
            </a:r>
            <a:r>
              <a:rPr lang="zh-CN" altLang="en-US" dirty="0"/>
              <a:t> * </a:t>
            </a:r>
            <a:r>
              <a:rPr lang="en-US" b="1" dirty="0"/>
              <a:t>Translate</a:t>
            </a:r>
            <a:r>
              <a:rPr lang="en-US" dirty="0"/>
              <a:t>(0.0, LOWER_ARM_HEIGHT, 0.0) </a:t>
            </a:r>
          </a:p>
          <a:p>
            <a:r>
              <a:rPr lang="en-US" dirty="0"/>
              <a:t>		    </a:t>
            </a:r>
            <a:r>
              <a:rPr lang="zh-CN" altLang="en-US" dirty="0"/>
              <a:t>          * </a:t>
            </a:r>
            <a:r>
              <a:rPr lang="en-US" b="1" dirty="0" err="1"/>
              <a:t>RotateZ</a:t>
            </a:r>
            <a:r>
              <a:rPr lang="en-US" dirty="0"/>
              <a:t>(Theta[</a:t>
            </a:r>
            <a:r>
              <a:rPr lang="en-US" dirty="0" err="1"/>
              <a:t>UpperArm</a:t>
            </a:r>
            <a:r>
              <a:rPr lang="en-US" dirty="0"/>
              <a:t>]);</a:t>
            </a:r>
            <a:r>
              <a:rPr lang="zh-CN" altLang="en-US" dirty="0"/>
              <a:t>  </a:t>
            </a:r>
            <a:r>
              <a:rPr lang="en-US" dirty="0">
                <a:solidFill>
                  <a:schemeClr val="accent6"/>
                </a:solidFill>
              </a:rPr>
              <a:t>//</a:t>
            </a:r>
            <a:r>
              <a:rPr lang="zh-CN" altLang="en-US" dirty="0">
                <a:solidFill>
                  <a:schemeClr val="accent6"/>
                </a:solidFill>
              </a:rPr>
              <a:t>上臂变换矩阵</a:t>
            </a:r>
            <a:endParaRPr lang="en-US" dirty="0">
              <a:solidFill>
                <a:schemeClr val="accent6"/>
              </a:solidFill>
            </a:endParaRPr>
          </a:p>
          <a:p>
            <a:r>
              <a:rPr lang="en-US" b="1" dirty="0" err="1"/>
              <a:t>upper_arm</a:t>
            </a:r>
            <a:r>
              <a:rPr lang="en-US" dirty="0"/>
              <a:t>();</a:t>
            </a:r>
            <a:r>
              <a:rPr lang="zh-CN" altLang="en-US" dirty="0"/>
              <a:t>  </a:t>
            </a:r>
            <a:r>
              <a:rPr lang="en-US" dirty="0">
                <a:solidFill>
                  <a:schemeClr val="accent6"/>
                </a:solidFill>
              </a:rPr>
              <a:t>//</a:t>
            </a:r>
            <a:r>
              <a:rPr lang="zh-CN" altLang="en-US" dirty="0">
                <a:solidFill>
                  <a:schemeClr val="accent6"/>
                </a:solidFill>
              </a:rPr>
              <a:t>绘制上臂</a:t>
            </a:r>
            <a:endParaRPr lang="en-US" altLang="zh-CN" dirty="0">
              <a:solidFill>
                <a:schemeClr val="accent6"/>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9411"/>
          <a:stretch/>
        </p:blipFill>
        <p:spPr>
          <a:xfrm>
            <a:off x="2283341" y="5237741"/>
            <a:ext cx="4322064" cy="1535200"/>
          </a:xfrm>
          <a:prstGeom prst="rect">
            <a:avLst/>
          </a:prstGeom>
        </p:spPr>
      </p:pic>
    </p:spTree>
    <p:extLst>
      <p:ext uri="{BB962C8B-B14F-4D97-AF65-F5344CB8AC3E}">
        <p14:creationId xmlns:p14="http://schemas.microsoft.com/office/powerpoint/2010/main" val="12500051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机器人手臂的</a:t>
            </a:r>
            <a:r>
              <a:rPr lang="en-US" altLang="zh-CN" dirty="0"/>
              <a:t>OpenGL</a:t>
            </a:r>
            <a:r>
              <a:rPr lang="zh-CN" altLang="en-US" dirty="0"/>
              <a:t>实现</a:t>
            </a:r>
            <a:endParaRPr lang="en-US" dirty="0"/>
          </a:p>
        </p:txBody>
      </p:sp>
      <p:sp>
        <p:nvSpPr>
          <p:cNvPr id="3" name="Content Placeholder 2"/>
          <p:cNvSpPr>
            <a:spLocks noGrp="1"/>
          </p:cNvSpPr>
          <p:nvPr>
            <p:ph idx="1"/>
          </p:nvPr>
        </p:nvSpPr>
        <p:spPr/>
        <p:txBody>
          <a:bodyPr/>
          <a:lstStyle/>
          <a:p>
            <a:r>
              <a:rPr lang="zh-CN" altLang="en-US" dirty="0"/>
              <a:t>绘制每一个部件实例：</a:t>
            </a:r>
            <a:r>
              <a:rPr lang="zh-CN" altLang="en-US" dirty="0">
                <a:solidFill>
                  <a:srgbClr val="0000FF"/>
                </a:solidFill>
              </a:rPr>
              <a:t>图符</a:t>
            </a:r>
            <a:r>
              <a:rPr lang="zh-CN" altLang="en-US" dirty="0"/>
              <a:t> </a:t>
            </a:r>
            <a:r>
              <a:rPr lang="en-US" altLang="zh-CN" dirty="0"/>
              <a:t>+</a:t>
            </a:r>
            <a:r>
              <a:rPr lang="zh-CN" altLang="en-US" dirty="0"/>
              <a:t> </a:t>
            </a:r>
            <a:r>
              <a:rPr lang="zh-CN" altLang="en-US" dirty="0">
                <a:solidFill>
                  <a:srgbClr val="0000FF"/>
                </a:solidFill>
              </a:rPr>
              <a:t>实例变换矩阵</a:t>
            </a:r>
            <a:endParaRPr lang="en-US" altLang="zh-CN" dirty="0">
              <a:solidFill>
                <a:srgbClr val="0000FF"/>
              </a:solidFill>
            </a:endParaRPr>
          </a:p>
          <a:p>
            <a:pPr lvl="1"/>
            <a:r>
              <a:rPr lang="zh-CN" altLang="en-US" dirty="0"/>
              <a:t>实验补充</a:t>
            </a:r>
            <a:r>
              <a:rPr lang="en-US" altLang="zh-CN" dirty="0"/>
              <a:t>1</a:t>
            </a:r>
            <a:r>
              <a:rPr lang="zh-CN" altLang="en-US" dirty="0"/>
              <a:t>中以</a:t>
            </a:r>
            <a:r>
              <a:rPr lang="zh-CN" altLang="en-US" dirty="0">
                <a:solidFill>
                  <a:srgbClr val="0000FF"/>
                </a:solidFill>
              </a:rPr>
              <a:t>单位正方体</a:t>
            </a:r>
            <a:r>
              <a:rPr lang="zh-CN" altLang="en-US" dirty="0"/>
              <a:t>作为图符：中心在原点，边长为</a:t>
            </a:r>
            <a:r>
              <a:rPr lang="en-US" altLang="zh-CN" dirty="0"/>
              <a:t>1</a:t>
            </a:r>
          </a:p>
          <a:p>
            <a:pPr lvl="1"/>
            <a:r>
              <a:rPr lang="zh-CN" altLang="en-US" dirty="0"/>
              <a:t>以上臂为例：</a:t>
            </a:r>
            <a:endParaRPr lang="en-US" altLang="zh-CN" dirty="0"/>
          </a:p>
          <a:p>
            <a:pPr lvl="1"/>
            <a:endParaRPr lang="en-US" altLang="zh-CN"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84</a:t>
            </a:fld>
            <a:endParaRPr lang="zh-CN" altLang="en-US" dirty="0"/>
          </a:p>
        </p:txBody>
      </p:sp>
      <p:pic>
        <p:nvPicPr>
          <p:cNvPr id="7" name="图片 5"/>
          <p:cNvPicPr>
            <a:picLocks noChangeAspect="1"/>
          </p:cNvPicPr>
          <p:nvPr/>
        </p:nvPicPr>
        <p:blipFill rotWithShape="1">
          <a:blip r:embed="rId2"/>
          <a:srcRect r="48983"/>
          <a:stretch/>
        </p:blipFill>
        <p:spPr>
          <a:xfrm>
            <a:off x="3279523" y="2139772"/>
            <a:ext cx="1676107" cy="1393941"/>
          </a:xfrm>
          <a:prstGeom prst="rect">
            <a:avLst/>
          </a:prstGeom>
        </p:spPr>
      </p:pic>
      <p:sp>
        <p:nvSpPr>
          <p:cNvPr id="8" name="Right Arrow 7"/>
          <p:cNvSpPr/>
          <p:nvPr/>
        </p:nvSpPr>
        <p:spPr>
          <a:xfrm>
            <a:off x="5366296" y="2722027"/>
            <a:ext cx="308344" cy="4359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74683" t="7975" b="8993"/>
          <a:stretch/>
        </p:blipFill>
        <p:spPr>
          <a:xfrm>
            <a:off x="6242263" y="2086891"/>
            <a:ext cx="1199106" cy="1542049"/>
          </a:xfrm>
          <a:prstGeom prst="rect">
            <a:avLst/>
          </a:prstGeom>
        </p:spPr>
      </p:pic>
      <p:sp>
        <p:nvSpPr>
          <p:cNvPr id="6" name="矩形 6"/>
          <p:cNvSpPr/>
          <p:nvPr/>
        </p:nvSpPr>
        <p:spPr>
          <a:xfrm>
            <a:off x="797442" y="3628940"/>
            <a:ext cx="7878725" cy="3139321"/>
          </a:xfrm>
          <a:prstGeom prst="rect">
            <a:avLst/>
          </a:prstGeom>
          <a:solidFill>
            <a:srgbClr val="BDD7EE">
              <a:alpha val="52941"/>
            </a:srgbClr>
          </a:solidFill>
        </p:spPr>
        <p:txBody>
          <a:bodyPr wrap="square">
            <a:spAutoFit/>
          </a:bodyPr>
          <a:lstStyle/>
          <a:p>
            <a:r>
              <a:rPr lang="en-US" dirty="0"/>
              <a:t>Void </a:t>
            </a:r>
            <a:r>
              <a:rPr lang="en-US" altLang="zh-CN" b="1" dirty="0" err="1"/>
              <a:t>upper_arm</a:t>
            </a:r>
            <a:r>
              <a:rPr lang="en-US" dirty="0"/>
              <a:t>()</a:t>
            </a:r>
          </a:p>
          <a:p>
            <a:r>
              <a:rPr lang="en-US" dirty="0"/>
              <a:t>{</a:t>
            </a:r>
          </a:p>
          <a:p>
            <a:pPr lvl="1"/>
            <a:r>
              <a:rPr lang="en-US" dirty="0"/>
              <a:t> </a:t>
            </a:r>
            <a:r>
              <a:rPr lang="en-US" i="1" dirty="0">
                <a:solidFill>
                  <a:srgbClr val="0000FF"/>
                </a:solidFill>
              </a:rPr>
              <a:t>mat4</a:t>
            </a:r>
            <a:r>
              <a:rPr lang="en-US" dirty="0">
                <a:solidFill>
                  <a:srgbClr val="0000FF"/>
                </a:solidFill>
              </a:rPr>
              <a:t> </a:t>
            </a:r>
            <a:r>
              <a:rPr lang="en-US" dirty="0"/>
              <a:t>instance =  </a:t>
            </a:r>
            <a:r>
              <a:rPr lang="en-US" b="1" dirty="0"/>
              <a:t>Translate</a:t>
            </a:r>
            <a:r>
              <a:rPr lang="en-US" dirty="0"/>
              <a:t>( 0.0, 0.5 * </a:t>
            </a:r>
            <a:r>
              <a:rPr lang="en-US" altLang="zh-CN" dirty="0"/>
              <a:t>UPPER</a:t>
            </a:r>
            <a:r>
              <a:rPr lang="en-US" dirty="0"/>
              <a:t>_</a:t>
            </a:r>
            <a:r>
              <a:rPr lang="en-US" altLang="zh-CN" dirty="0"/>
              <a:t>ARM_</a:t>
            </a:r>
            <a:r>
              <a:rPr lang="en-US" dirty="0"/>
              <a:t>HEIGHT, 0.0 ) </a:t>
            </a:r>
          </a:p>
          <a:p>
            <a:pPr lvl="1"/>
            <a:r>
              <a:rPr lang="zh-CN" altLang="en-US" dirty="0"/>
              <a:t>                            </a:t>
            </a:r>
            <a:r>
              <a:rPr lang="en-US" dirty="0"/>
              <a:t>* </a:t>
            </a:r>
            <a:r>
              <a:rPr lang="en-US" b="1" dirty="0"/>
              <a:t>Scale</a:t>
            </a:r>
            <a:r>
              <a:rPr lang="en-US" dirty="0"/>
              <a:t>(</a:t>
            </a:r>
            <a:r>
              <a:rPr lang="en-US" altLang="zh-CN" dirty="0"/>
              <a:t>UA_</a:t>
            </a:r>
            <a:r>
              <a:rPr lang="en-US" dirty="0"/>
              <a:t>WIDTH,</a:t>
            </a:r>
            <a:r>
              <a:rPr lang="zh-CN" altLang="en-US" dirty="0"/>
              <a:t> </a:t>
            </a:r>
            <a:r>
              <a:rPr lang="en-US" altLang="zh-CN" dirty="0"/>
              <a:t>UA_</a:t>
            </a:r>
            <a:r>
              <a:rPr lang="en-US" dirty="0"/>
              <a:t>HEIGHT,</a:t>
            </a:r>
            <a:r>
              <a:rPr lang="zh-CN" altLang="en-US" dirty="0"/>
              <a:t> </a:t>
            </a:r>
            <a:r>
              <a:rPr lang="en-US" altLang="zh-CN" dirty="0"/>
              <a:t>UA_</a:t>
            </a:r>
            <a:r>
              <a:rPr lang="en-US" dirty="0"/>
              <a:t>WIDTH ) ;</a:t>
            </a:r>
          </a:p>
          <a:p>
            <a:pPr lvl="1"/>
            <a:r>
              <a:rPr lang="zh-CN" altLang="en-US" dirty="0">
                <a:solidFill>
                  <a:schemeClr val="accent6"/>
                </a:solidFill>
              </a:rPr>
              <a:t>  </a:t>
            </a:r>
            <a:r>
              <a:rPr lang="en-US" dirty="0">
                <a:solidFill>
                  <a:schemeClr val="accent6"/>
                </a:solidFill>
              </a:rPr>
              <a:t>//</a:t>
            </a:r>
            <a:r>
              <a:rPr lang="zh-CN" altLang="en-US" dirty="0">
                <a:solidFill>
                  <a:schemeClr val="accent6"/>
                </a:solidFill>
              </a:rPr>
              <a:t>按长宽高缩放正方体，并且平移使得底面在</a:t>
            </a:r>
            <a:r>
              <a:rPr lang="en-US" altLang="zh-CN" dirty="0">
                <a:solidFill>
                  <a:schemeClr val="accent6"/>
                </a:solidFill>
              </a:rPr>
              <a:t>y=0</a:t>
            </a:r>
            <a:r>
              <a:rPr lang="zh-CN" altLang="en-US" dirty="0">
                <a:solidFill>
                  <a:schemeClr val="accent6"/>
                </a:solidFill>
              </a:rPr>
              <a:t>上</a:t>
            </a:r>
            <a:endParaRPr lang="en-US" altLang="zh-CN" dirty="0">
              <a:solidFill>
                <a:schemeClr val="accent6"/>
              </a:solidFill>
            </a:endParaRPr>
          </a:p>
          <a:p>
            <a:pPr lvl="1"/>
            <a:endParaRPr lang="en-US" dirty="0"/>
          </a:p>
          <a:p>
            <a:pPr lvl="1"/>
            <a:r>
              <a:rPr lang="en-US" dirty="0"/>
              <a:t> </a:t>
            </a:r>
            <a:r>
              <a:rPr lang="en-US" b="1" dirty="0"/>
              <a:t>glUniformMatrix4fv</a:t>
            </a:r>
            <a:r>
              <a:rPr lang="en-US" dirty="0"/>
              <a:t>(</a:t>
            </a:r>
            <a:r>
              <a:rPr lang="en-US" dirty="0" err="1"/>
              <a:t>ModelView</a:t>
            </a:r>
            <a:r>
              <a:rPr lang="en-US" dirty="0"/>
              <a:t>, 1, GL_TRUE, </a:t>
            </a:r>
            <a:r>
              <a:rPr lang="en-US" dirty="0" err="1">
                <a:solidFill>
                  <a:srgbClr val="FF0000"/>
                </a:solidFill>
              </a:rPr>
              <a:t>model_view</a:t>
            </a:r>
            <a:r>
              <a:rPr lang="en-US" dirty="0">
                <a:solidFill>
                  <a:srgbClr val="FF0000"/>
                </a:solidFill>
              </a:rPr>
              <a:t> * instance </a:t>
            </a:r>
            <a:r>
              <a:rPr lang="en-US" dirty="0"/>
              <a:t>);</a:t>
            </a:r>
            <a:r>
              <a:rPr lang="zh-CN" altLang="en-US" dirty="0"/>
              <a:t> </a:t>
            </a:r>
            <a:endParaRPr lang="en-US" altLang="zh-CN" dirty="0"/>
          </a:p>
          <a:p>
            <a:pPr lvl="1"/>
            <a:r>
              <a:rPr lang="zh-CN" altLang="en-US" dirty="0">
                <a:solidFill>
                  <a:schemeClr val="accent6"/>
                </a:solidFill>
              </a:rPr>
              <a:t> </a:t>
            </a:r>
            <a:r>
              <a:rPr lang="en-US" dirty="0">
                <a:solidFill>
                  <a:schemeClr val="accent6"/>
                </a:solidFill>
              </a:rPr>
              <a:t>//</a:t>
            </a:r>
            <a:r>
              <a:rPr lang="zh-CN" altLang="en-US" dirty="0">
                <a:solidFill>
                  <a:schemeClr val="accent6"/>
                </a:solidFill>
              </a:rPr>
              <a:t>将完整的模</a:t>
            </a:r>
            <a:r>
              <a:rPr lang="en-US" altLang="zh-CN" dirty="0">
                <a:solidFill>
                  <a:schemeClr val="accent6"/>
                </a:solidFill>
              </a:rPr>
              <a:t>-</a:t>
            </a:r>
            <a:r>
              <a:rPr lang="zh-CN" altLang="en-US" dirty="0">
                <a:solidFill>
                  <a:schemeClr val="accent6"/>
                </a:solidFill>
              </a:rPr>
              <a:t>视矩阵传给</a:t>
            </a:r>
            <a:r>
              <a:rPr lang="en-US" dirty="0" err="1">
                <a:solidFill>
                  <a:schemeClr val="accent6"/>
                </a:solidFill>
              </a:rPr>
              <a:t>shader</a:t>
            </a:r>
            <a:endParaRPr lang="en-US" dirty="0">
              <a:solidFill>
                <a:schemeClr val="accent6"/>
              </a:solidFill>
            </a:endParaRPr>
          </a:p>
          <a:p>
            <a:pPr lvl="1"/>
            <a:endParaRPr lang="en-US" i="1" dirty="0"/>
          </a:p>
          <a:p>
            <a:pPr lvl="1"/>
            <a:r>
              <a:rPr lang="zh-CN" altLang="en-US" i="1" dirty="0"/>
              <a:t> </a:t>
            </a:r>
            <a:r>
              <a:rPr lang="en-US" b="1" dirty="0" err="1"/>
              <a:t>glDrawArrays</a:t>
            </a:r>
            <a:r>
              <a:rPr lang="en-US" dirty="0"/>
              <a:t>( </a:t>
            </a:r>
            <a:r>
              <a:rPr lang="en-US" i="1" dirty="0"/>
              <a:t>GL_TRIANGLES</a:t>
            </a:r>
            <a:r>
              <a:rPr lang="en-US" dirty="0"/>
              <a:t>, 0, </a:t>
            </a:r>
            <a:r>
              <a:rPr lang="en-US" dirty="0" err="1"/>
              <a:t>NumVertices</a:t>
            </a:r>
            <a:r>
              <a:rPr lang="en-US" dirty="0"/>
              <a:t> );</a:t>
            </a:r>
            <a:r>
              <a:rPr lang="zh-CN" altLang="en-US" dirty="0"/>
              <a:t>  </a:t>
            </a:r>
            <a:r>
              <a:rPr lang="en-US" dirty="0">
                <a:solidFill>
                  <a:schemeClr val="accent6"/>
                </a:solidFill>
              </a:rPr>
              <a:t>//</a:t>
            </a:r>
            <a:r>
              <a:rPr lang="zh-CN" altLang="en-US" dirty="0">
                <a:solidFill>
                  <a:schemeClr val="accent6"/>
                </a:solidFill>
              </a:rPr>
              <a:t>绘制相应的三角面片</a:t>
            </a:r>
            <a:endParaRPr lang="en-US" dirty="0">
              <a:solidFill>
                <a:schemeClr val="accent6"/>
              </a:solidFill>
            </a:endParaRPr>
          </a:p>
          <a:p>
            <a:r>
              <a:rPr lang="en-US" dirty="0"/>
              <a:t>} </a:t>
            </a:r>
            <a:endParaRPr lang="en-US" altLang="zh-CN" dirty="0">
              <a:solidFill>
                <a:schemeClr val="accent6"/>
              </a:solidFill>
            </a:endParaRPr>
          </a:p>
        </p:txBody>
      </p:sp>
    </p:spTree>
    <p:extLst>
      <p:ext uri="{BB962C8B-B14F-4D97-AF65-F5344CB8AC3E}">
        <p14:creationId xmlns:p14="http://schemas.microsoft.com/office/powerpoint/2010/main" val="665982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机器人的树结构</a:t>
            </a:r>
          </a:p>
        </p:txBody>
      </p:sp>
      <p:sp>
        <p:nvSpPr>
          <p:cNvPr id="5" name="Content Placeholder 4"/>
          <p:cNvSpPr>
            <a:spLocks noGrp="1"/>
          </p:cNvSpPr>
          <p:nvPr>
            <p:ph idx="1"/>
          </p:nvPr>
        </p:nvSpPr>
        <p:spPr/>
        <p:txBody>
          <a:bodyPr>
            <a:normAutofit/>
          </a:bodyPr>
          <a:lstStyle/>
          <a:p>
            <a:r>
              <a:rPr lang="zh-CN" altLang="en-US" sz="2400" dirty="0"/>
              <a:t>但是对于具有更复杂的结构的模型，通过树结构的遍历来确定部件的绘制顺序会使更加便捷：</a:t>
            </a:r>
            <a:endParaRPr lang="en-US" altLang="zh-CN" sz="2400" dirty="0"/>
          </a:p>
          <a:p>
            <a:pPr lvl="1"/>
            <a:r>
              <a:rPr lang="zh-CN" altLang="en-US" sz="1600" b="1" dirty="0">
                <a:solidFill>
                  <a:srgbClr val="0000FF"/>
                </a:solidFill>
              </a:rPr>
              <a:t>先序遍历</a:t>
            </a:r>
            <a:r>
              <a:rPr lang="zh-CN" altLang="en-US" sz="1600" dirty="0"/>
              <a:t>：沿着树左子树开始访问节点，一直遍历到树叶子节点，然后回溯到树上一层访问第一个右子树，照此一直递归下去</a:t>
            </a:r>
            <a:endParaRPr lang="en-US" sz="16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85</a:t>
            </a:fld>
            <a:endParaRPr lang="zh-CN" altLang="en-US"/>
          </a:p>
        </p:txBody>
      </p:sp>
      <p:pic>
        <p:nvPicPr>
          <p:cNvPr id="4" name="图片 3"/>
          <p:cNvPicPr>
            <a:picLocks noChangeAspect="1"/>
          </p:cNvPicPr>
          <p:nvPr/>
        </p:nvPicPr>
        <p:blipFill>
          <a:blip r:embed="rId2"/>
          <a:stretch>
            <a:fillRect/>
          </a:stretch>
        </p:blipFill>
        <p:spPr>
          <a:xfrm>
            <a:off x="968856" y="2982499"/>
            <a:ext cx="7469462" cy="3692938"/>
          </a:xfrm>
          <a:prstGeom prst="rect">
            <a:avLst/>
          </a:prstGeom>
        </p:spPr>
      </p:pic>
    </p:spTree>
    <p:extLst>
      <p:ext uri="{BB962C8B-B14F-4D97-AF65-F5344CB8AC3E}">
        <p14:creationId xmlns:p14="http://schemas.microsoft.com/office/powerpoint/2010/main" val="8615826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遍历代码</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86</a:t>
            </a:fld>
            <a:endParaRPr lang="zh-CN" altLang="en-US"/>
          </a:p>
        </p:txBody>
      </p:sp>
      <mc:AlternateContent xmlns:mc="http://schemas.openxmlformats.org/markup-compatibility/2006" xmlns:a14="http://schemas.microsoft.com/office/drawing/2010/main">
        <mc:Choice Requires="a14">
          <p:sp>
            <p:nvSpPr>
              <p:cNvPr id="6" name="矩形 6"/>
              <p:cNvSpPr/>
              <p:nvPr/>
            </p:nvSpPr>
            <p:spPr>
              <a:xfrm>
                <a:off x="616689" y="1130721"/>
                <a:ext cx="4950417" cy="5509200"/>
              </a:xfrm>
              <a:prstGeom prst="rect">
                <a:avLst/>
              </a:prstGeom>
              <a:solidFill>
                <a:srgbClr val="BDD7EE">
                  <a:alpha val="52941"/>
                </a:srgbClr>
              </a:solidFill>
            </p:spPr>
            <p:txBody>
              <a:bodyPr wrap="square">
                <a:spAutoFit/>
              </a:bodyPr>
              <a:lstStyle/>
              <a:p>
                <a:r>
                  <a:rPr lang="en-US" sz="1600" dirty="0" err="1"/>
                  <a:t>model_view</a:t>
                </a:r>
                <a:r>
                  <a:rPr lang="en-US" sz="1600" dirty="0"/>
                  <a:t> = </a:t>
                </a:r>
                <a:r>
                  <a:rPr lang="en-US" sz="1600" i="1" dirty="0" err="1"/>
                  <a:t>RotateY</a:t>
                </a:r>
                <a:r>
                  <a:rPr lang="en-US" sz="1600" dirty="0"/>
                  <a:t>( theta[Torso] );</a:t>
                </a:r>
                <a:r>
                  <a:rPr lang="zh-CN" altLang="en-US" sz="1600" dirty="0"/>
                  <a:t> </a:t>
                </a:r>
                <a:r>
                  <a:rPr lang="en-US" sz="1600" dirty="0">
                    <a:solidFill>
                      <a:schemeClr val="accent6"/>
                    </a:solidFill>
                  </a:rPr>
                  <a:t>//</a:t>
                </a:r>
                <a:r>
                  <a:rPr lang="zh-CN" altLang="en-US" sz="1600" dirty="0">
                    <a:solidFill>
                      <a:schemeClr val="accent6"/>
                    </a:solidFill>
                  </a:rPr>
                  <a:t>躯干变换矩阵</a:t>
                </a:r>
                <a:endParaRPr lang="en-US" sz="1600" dirty="0">
                  <a:solidFill>
                    <a:schemeClr val="accent6"/>
                  </a:solidFill>
                </a:endParaRPr>
              </a:p>
              <a:p>
                <a:r>
                  <a:rPr lang="en-US" sz="1600" dirty="0"/>
                  <a:t>torso();</a:t>
                </a:r>
                <a:r>
                  <a:rPr lang="zh-CN" altLang="en-US" sz="1600" dirty="0"/>
                  <a:t>   </a:t>
                </a:r>
                <a:r>
                  <a:rPr lang="en-US" sz="1600" dirty="0">
                    <a:solidFill>
                      <a:schemeClr val="accent6"/>
                    </a:solidFill>
                  </a:rPr>
                  <a:t>//</a:t>
                </a:r>
                <a:r>
                  <a:rPr lang="zh-CN" altLang="en-US" sz="1600" dirty="0">
                    <a:solidFill>
                      <a:schemeClr val="accent6"/>
                    </a:solidFill>
                  </a:rPr>
                  <a:t>躯干绘制</a:t>
                </a:r>
                <a:endParaRPr lang="en-US" sz="1600" dirty="0">
                  <a:solidFill>
                    <a:schemeClr val="accent6"/>
                  </a:solidFill>
                </a:endParaRPr>
              </a:p>
              <a:p>
                <a:r>
                  <a:rPr lang="en-US" sz="1600" dirty="0"/>
                  <a:t> </a:t>
                </a:r>
              </a:p>
              <a:p>
                <a:r>
                  <a:rPr lang="en-US" sz="1600" dirty="0" err="1">
                    <a:solidFill>
                      <a:srgbClr val="FF0000"/>
                    </a:solidFill>
                  </a:rPr>
                  <a:t>mvstack.push</a:t>
                </a:r>
                <a:r>
                  <a:rPr lang="en-US" sz="1600" dirty="0"/>
                  <a:t>( </a:t>
                </a:r>
                <a:r>
                  <a:rPr lang="en-US" sz="1600" dirty="0" err="1"/>
                  <a:t>model_view</a:t>
                </a:r>
                <a:r>
                  <a:rPr lang="en-US" sz="1600" dirty="0"/>
                  <a:t> );</a:t>
                </a:r>
                <a:r>
                  <a:rPr lang="zh-CN" altLang="en-US" sz="1600" dirty="0"/>
                  <a:t>  </a:t>
                </a:r>
                <a:r>
                  <a:rPr lang="en-US" sz="1600" dirty="0">
                    <a:solidFill>
                      <a:schemeClr val="accent6"/>
                    </a:solidFill>
                  </a:rPr>
                  <a:t>//</a:t>
                </a:r>
                <a:r>
                  <a:rPr lang="zh-CN" altLang="en-US" sz="1600" dirty="0">
                    <a:solidFill>
                      <a:schemeClr val="accent6"/>
                    </a:solidFill>
                  </a:rPr>
                  <a:t>保存躯干变换矩阵</a:t>
                </a:r>
                <a:endParaRPr lang="en-US" sz="1600" dirty="0">
                  <a:solidFill>
                    <a:schemeClr val="accent6"/>
                  </a:solidFill>
                </a:endParaRPr>
              </a:p>
              <a:p>
                <a:r>
                  <a:rPr lang="en-US" sz="1600" dirty="0" err="1"/>
                  <a:t>model_view</a:t>
                </a:r>
                <a:r>
                  <a:rPr lang="en-US" sz="1600" dirty="0"/>
                  <a:t> *= </a:t>
                </a:r>
                <a:r>
                  <a:rPr lang="zh-CN" altLang="en-US" sz="1600" dirty="0"/>
                  <a:t>头结点局部变换矩阵</a:t>
                </a:r>
                <a:r>
                  <a:rPr lang="en-US" sz="1600" dirty="0"/>
                  <a:t>;</a:t>
                </a:r>
              </a:p>
              <a:p>
                <a:r>
                  <a:rPr lang="en-US" sz="1600" dirty="0"/>
                  <a:t>head();</a:t>
                </a:r>
                <a:r>
                  <a:rPr lang="zh-CN" altLang="en-US" sz="1600" dirty="0"/>
                  <a:t>  </a:t>
                </a:r>
                <a:r>
                  <a:rPr lang="en-US" sz="1600" dirty="0">
                    <a:solidFill>
                      <a:schemeClr val="accent6"/>
                    </a:solidFill>
                  </a:rPr>
                  <a:t>//</a:t>
                </a:r>
                <a:r>
                  <a:rPr lang="zh-CN" altLang="en-US" sz="1600" dirty="0">
                    <a:solidFill>
                      <a:schemeClr val="accent6"/>
                    </a:solidFill>
                  </a:rPr>
                  <a:t>头部绘制</a:t>
                </a:r>
                <a:endParaRPr lang="en-US" sz="1600" dirty="0">
                  <a:solidFill>
                    <a:schemeClr val="accent6"/>
                  </a:solidFill>
                </a:endParaRPr>
              </a:p>
              <a:p>
                <a:r>
                  <a:rPr lang="en-US" sz="1600" dirty="0" err="1"/>
                  <a:t>model_view</a:t>
                </a:r>
                <a:r>
                  <a:rPr lang="en-US" sz="1600" dirty="0"/>
                  <a:t> = </a:t>
                </a:r>
                <a:r>
                  <a:rPr lang="en-US" sz="1600" dirty="0" err="1">
                    <a:solidFill>
                      <a:srgbClr val="FF0000"/>
                    </a:solidFill>
                  </a:rPr>
                  <a:t>mvstack.pop</a:t>
                </a:r>
                <a:r>
                  <a:rPr lang="en-US" sz="1600" dirty="0">
                    <a:solidFill>
                      <a:srgbClr val="FF0000"/>
                    </a:solidFill>
                  </a:rPr>
                  <a:t>()</a:t>
                </a:r>
                <a:r>
                  <a:rPr lang="en-US" sz="1600" dirty="0"/>
                  <a:t>;</a:t>
                </a:r>
                <a:r>
                  <a:rPr lang="zh-CN" altLang="en-US" sz="1600" dirty="0"/>
                  <a:t>  </a:t>
                </a:r>
                <a:r>
                  <a:rPr lang="en-US" sz="1600" dirty="0">
                    <a:solidFill>
                      <a:schemeClr val="accent6"/>
                    </a:solidFill>
                  </a:rPr>
                  <a:t>//</a:t>
                </a:r>
                <a:r>
                  <a:rPr lang="zh-CN" altLang="en-US" sz="1600" dirty="0">
                    <a:solidFill>
                      <a:schemeClr val="accent6"/>
                    </a:solidFill>
                  </a:rPr>
                  <a:t>恢复躯干变换矩阵</a:t>
                </a:r>
                <a:endParaRPr lang="en-US" sz="1600" dirty="0">
                  <a:solidFill>
                    <a:schemeClr val="accent6"/>
                  </a:solidFill>
                </a:endParaRPr>
              </a:p>
              <a:p>
                <a:r>
                  <a:rPr lang="en-US" sz="1600" dirty="0"/>
                  <a:t> </a:t>
                </a:r>
              </a:p>
              <a:p>
                <a:r>
                  <a:rPr lang="en-US" sz="1600" dirty="0" err="1">
                    <a:solidFill>
                      <a:srgbClr val="FF0000"/>
                    </a:solidFill>
                  </a:rPr>
                  <a:t>mvstack.push</a:t>
                </a:r>
                <a:r>
                  <a:rPr lang="en-US" sz="1600" dirty="0"/>
                  <a:t>( </a:t>
                </a:r>
                <a:r>
                  <a:rPr lang="en-US" sz="1600" dirty="0" err="1"/>
                  <a:t>model_view</a:t>
                </a:r>
                <a:r>
                  <a:rPr lang="en-US" sz="1600" dirty="0"/>
                  <a:t> ); </a:t>
                </a:r>
                <a:r>
                  <a:rPr lang="zh-CN" altLang="en-US" sz="1600" dirty="0"/>
                  <a:t> </a:t>
                </a:r>
                <a:r>
                  <a:rPr lang="en-US" sz="1600" dirty="0">
                    <a:solidFill>
                      <a:schemeClr val="accent6"/>
                    </a:solidFill>
                  </a:rPr>
                  <a:t>//</a:t>
                </a:r>
                <a:r>
                  <a:rPr lang="zh-CN" altLang="en-US" sz="1600" dirty="0">
                    <a:solidFill>
                      <a:schemeClr val="accent6"/>
                    </a:solidFill>
                  </a:rPr>
                  <a:t>保存躯干变换矩阵</a:t>
                </a:r>
                <a:endParaRPr lang="en-US" sz="1600" dirty="0">
                  <a:solidFill>
                    <a:schemeClr val="accent6"/>
                  </a:solidFill>
                </a:endParaRPr>
              </a:p>
              <a:p>
                <a:r>
                  <a:rPr lang="en-US" sz="1600" dirty="0" err="1"/>
                  <a:t>model_view</a:t>
                </a:r>
                <a:r>
                  <a:rPr lang="en-US" sz="1600" dirty="0"/>
                  <a:t> *= </a:t>
                </a:r>
                <a:r>
                  <a:rPr lang="zh-CN" altLang="en-US" sz="1600" dirty="0"/>
                  <a:t>左上臂局部变换矩阵</a:t>
                </a:r>
                <a:r>
                  <a:rPr lang="en-US" sz="1600" dirty="0"/>
                  <a:t>;</a:t>
                </a:r>
              </a:p>
              <a:p>
                <a:r>
                  <a:rPr lang="en-US" sz="1600" dirty="0" err="1"/>
                  <a:t>left_upper_arm</a:t>
                </a:r>
                <a:r>
                  <a:rPr lang="en-US" sz="1600" dirty="0"/>
                  <a:t>();</a:t>
                </a:r>
                <a:r>
                  <a:rPr lang="zh-CN" altLang="en-US" sz="1600" dirty="0"/>
                  <a:t>  </a:t>
                </a:r>
                <a:r>
                  <a:rPr lang="en-US" sz="1600" dirty="0">
                    <a:solidFill>
                      <a:schemeClr val="accent6"/>
                    </a:solidFill>
                  </a:rPr>
                  <a:t>//</a:t>
                </a:r>
                <a:r>
                  <a:rPr lang="zh-CN" altLang="en-US" sz="1600" dirty="0">
                    <a:solidFill>
                      <a:schemeClr val="accent6"/>
                    </a:solidFill>
                  </a:rPr>
                  <a:t>左上臂绘制</a:t>
                </a:r>
                <a:endParaRPr lang="en-US" sz="1600" dirty="0">
                  <a:solidFill>
                    <a:schemeClr val="accent6"/>
                  </a:solidFill>
                </a:endParaRPr>
              </a:p>
              <a:p>
                <a:r>
                  <a:rPr lang="en-US" sz="1600" dirty="0" err="1"/>
                  <a:t>model_view</a:t>
                </a:r>
                <a:r>
                  <a:rPr lang="en-US" sz="1600" dirty="0"/>
                  <a:t> *= </a:t>
                </a:r>
                <a:r>
                  <a:rPr lang="zh-CN" altLang="en-US" sz="1600" dirty="0"/>
                  <a:t>左下臂局部变换矩阵</a:t>
                </a:r>
                <a:r>
                  <a:rPr lang="en-US" sz="1600" dirty="0"/>
                  <a:t>;</a:t>
                </a:r>
              </a:p>
              <a:p>
                <a:r>
                  <a:rPr lang="en-US" sz="1600" dirty="0" err="1"/>
                  <a:t>left_lower_arm</a:t>
                </a:r>
                <a:r>
                  <a:rPr lang="en-US" sz="1600" dirty="0"/>
                  <a:t>();</a:t>
                </a:r>
                <a:r>
                  <a:rPr lang="zh-CN" altLang="en-US" sz="1600" dirty="0"/>
                  <a:t>  </a:t>
                </a:r>
                <a:r>
                  <a:rPr lang="en-US" sz="1600" dirty="0">
                    <a:solidFill>
                      <a:schemeClr val="accent6"/>
                    </a:solidFill>
                  </a:rPr>
                  <a:t>//</a:t>
                </a:r>
                <a:r>
                  <a:rPr lang="zh-CN" altLang="en-US" sz="1600" dirty="0">
                    <a:solidFill>
                      <a:schemeClr val="accent6"/>
                    </a:solidFill>
                  </a:rPr>
                  <a:t>左下臂绘制</a:t>
                </a:r>
                <a:endParaRPr lang="en-US" sz="1600" dirty="0">
                  <a:solidFill>
                    <a:schemeClr val="accent6"/>
                  </a:solidFill>
                </a:endParaRPr>
              </a:p>
              <a:p>
                <a:r>
                  <a:rPr lang="en-US" sz="1600" dirty="0" err="1"/>
                  <a:t>model_view</a:t>
                </a:r>
                <a:r>
                  <a:rPr lang="en-US" sz="1600" dirty="0"/>
                  <a:t> = </a:t>
                </a:r>
                <a:r>
                  <a:rPr lang="en-US" sz="1600" dirty="0" err="1">
                    <a:solidFill>
                      <a:srgbClr val="FF0000"/>
                    </a:solidFill>
                  </a:rPr>
                  <a:t>mvstack.pop</a:t>
                </a:r>
                <a:r>
                  <a:rPr lang="en-US" sz="1600" dirty="0"/>
                  <a:t>();</a:t>
                </a:r>
                <a:r>
                  <a:rPr lang="zh-CN" altLang="en-US" sz="1600" dirty="0"/>
                  <a:t>  </a:t>
                </a:r>
                <a:r>
                  <a:rPr lang="en-US" sz="1600" dirty="0">
                    <a:solidFill>
                      <a:schemeClr val="accent6"/>
                    </a:solidFill>
                  </a:rPr>
                  <a:t>//</a:t>
                </a:r>
                <a:r>
                  <a:rPr lang="zh-CN" altLang="en-US" sz="1600" dirty="0">
                    <a:solidFill>
                      <a:schemeClr val="accent6"/>
                    </a:solidFill>
                  </a:rPr>
                  <a:t>恢复躯干变换矩阵</a:t>
                </a:r>
                <a:endParaRPr lang="en-US" sz="1600" dirty="0">
                  <a:solidFill>
                    <a:schemeClr val="accent6"/>
                  </a:solidFill>
                </a:endParaRPr>
              </a:p>
              <a:p>
                <a:r>
                  <a:rPr lang="en-US" sz="1600" dirty="0"/>
                  <a:t> </a:t>
                </a:r>
              </a:p>
              <a:p>
                <a:r>
                  <a:rPr lang="en-US" sz="1600" dirty="0" err="1">
                    <a:solidFill>
                      <a:srgbClr val="FF0000"/>
                    </a:solidFill>
                  </a:rPr>
                  <a:t>mvstack.push</a:t>
                </a:r>
                <a:r>
                  <a:rPr lang="en-US" sz="1600" dirty="0"/>
                  <a:t>( </a:t>
                </a:r>
                <a:r>
                  <a:rPr lang="en-US" sz="1600" dirty="0" err="1"/>
                  <a:t>model_view</a:t>
                </a:r>
                <a:r>
                  <a:rPr lang="en-US" sz="1600" dirty="0"/>
                  <a:t> ); </a:t>
                </a:r>
                <a:r>
                  <a:rPr lang="zh-CN" altLang="en-US" sz="1600" dirty="0"/>
                  <a:t> </a:t>
                </a:r>
                <a:r>
                  <a:rPr lang="en-US" sz="1600" dirty="0">
                    <a:solidFill>
                      <a:schemeClr val="accent6"/>
                    </a:solidFill>
                  </a:rPr>
                  <a:t>//</a:t>
                </a:r>
                <a:r>
                  <a:rPr lang="zh-CN" altLang="en-US" sz="1600" dirty="0">
                    <a:solidFill>
                      <a:schemeClr val="accent6"/>
                    </a:solidFill>
                  </a:rPr>
                  <a:t>保存躯干变换矩阵</a:t>
                </a:r>
                <a:endParaRPr lang="en-US" sz="1600" dirty="0">
                  <a:solidFill>
                    <a:schemeClr val="accent6"/>
                  </a:solidFill>
                </a:endParaRPr>
              </a:p>
              <a:p>
                <a:r>
                  <a:rPr lang="en-US" sz="1600" dirty="0" err="1"/>
                  <a:t>model_view</a:t>
                </a:r>
                <a:r>
                  <a:rPr lang="en-US" sz="1600" dirty="0"/>
                  <a:t> *= </a:t>
                </a:r>
                <a:r>
                  <a:rPr lang="zh-CN" altLang="en-US" sz="1600" dirty="0"/>
                  <a:t>右上臂局部变换矩阵</a:t>
                </a:r>
                <a:r>
                  <a:rPr lang="en-US" sz="1600" dirty="0"/>
                  <a:t>;</a:t>
                </a:r>
              </a:p>
              <a:p>
                <a:r>
                  <a:rPr lang="en-US" sz="1600" dirty="0" err="1"/>
                  <a:t>right_upper_arm</a:t>
                </a:r>
                <a:r>
                  <a:rPr lang="en-US" sz="1600" dirty="0"/>
                  <a:t>();</a:t>
                </a:r>
                <a:r>
                  <a:rPr lang="zh-CN" altLang="en-US" sz="1600" dirty="0"/>
                  <a:t>  </a:t>
                </a:r>
                <a:r>
                  <a:rPr lang="en-US" sz="1600" dirty="0">
                    <a:solidFill>
                      <a:schemeClr val="accent6"/>
                    </a:solidFill>
                  </a:rPr>
                  <a:t>//</a:t>
                </a:r>
                <a:r>
                  <a:rPr lang="zh-CN" altLang="en-US" sz="1600" dirty="0">
                    <a:solidFill>
                      <a:schemeClr val="accent6"/>
                    </a:solidFill>
                  </a:rPr>
                  <a:t>右上臂绘制</a:t>
                </a:r>
                <a:endParaRPr lang="en-US" sz="1600" dirty="0">
                  <a:solidFill>
                    <a:schemeClr val="accent6"/>
                  </a:solidFill>
                </a:endParaRPr>
              </a:p>
              <a:p>
                <a:r>
                  <a:rPr lang="en-US" sz="1600" dirty="0" err="1"/>
                  <a:t>model_view</a:t>
                </a:r>
                <a:r>
                  <a:rPr lang="en-US" sz="1600" dirty="0"/>
                  <a:t> *= </a:t>
                </a:r>
                <a:r>
                  <a:rPr lang="zh-CN" altLang="en-US" sz="1600" dirty="0"/>
                  <a:t>右下臂局部变换矩阵</a:t>
                </a:r>
                <a:endParaRPr lang="en-US" sz="1600" dirty="0"/>
              </a:p>
              <a:p>
                <a:r>
                  <a:rPr lang="en-US" sz="1600" dirty="0" err="1"/>
                  <a:t>right_lower_arm</a:t>
                </a:r>
                <a:r>
                  <a:rPr lang="en-US" sz="1600" dirty="0"/>
                  <a:t>();</a:t>
                </a:r>
                <a:r>
                  <a:rPr lang="zh-CN" altLang="en-US" sz="1600" dirty="0"/>
                  <a:t>  </a:t>
                </a:r>
                <a:r>
                  <a:rPr lang="en-US" sz="1600" dirty="0">
                    <a:solidFill>
                      <a:schemeClr val="accent6"/>
                    </a:solidFill>
                  </a:rPr>
                  <a:t>//</a:t>
                </a:r>
                <a:r>
                  <a:rPr lang="zh-CN" altLang="en-US" sz="1600" dirty="0">
                    <a:solidFill>
                      <a:schemeClr val="accent6"/>
                    </a:solidFill>
                  </a:rPr>
                  <a:t>右下臂绘制</a:t>
                </a:r>
                <a:endParaRPr lang="en-US" sz="1600" dirty="0">
                  <a:solidFill>
                    <a:schemeClr val="accent6"/>
                  </a:solidFill>
                </a:endParaRPr>
              </a:p>
              <a:p>
                <a:r>
                  <a:rPr lang="en-US" sz="1600" dirty="0" err="1"/>
                  <a:t>model_view</a:t>
                </a:r>
                <a:r>
                  <a:rPr lang="en-US" sz="1600" dirty="0"/>
                  <a:t> = </a:t>
                </a:r>
                <a:r>
                  <a:rPr lang="en-US" sz="1600" dirty="0" err="1">
                    <a:solidFill>
                      <a:srgbClr val="FF0000"/>
                    </a:solidFill>
                  </a:rPr>
                  <a:t>mvstack.pop</a:t>
                </a:r>
                <a:r>
                  <a:rPr lang="en-US" sz="1600" dirty="0"/>
                  <a:t>();</a:t>
                </a:r>
                <a:r>
                  <a:rPr lang="zh-CN" altLang="en-US" sz="1600" dirty="0"/>
                  <a:t>  </a:t>
                </a:r>
                <a:r>
                  <a:rPr lang="en-US" sz="1600" dirty="0">
                    <a:solidFill>
                      <a:schemeClr val="accent6"/>
                    </a:solidFill>
                  </a:rPr>
                  <a:t>//</a:t>
                </a:r>
                <a:r>
                  <a:rPr lang="zh-CN" altLang="en-US" sz="1600" dirty="0">
                    <a:solidFill>
                      <a:schemeClr val="accent6"/>
                    </a:solidFill>
                  </a:rPr>
                  <a:t>恢复躯干变换矩阵</a:t>
                </a:r>
                <a:endParaRPr lang="en-US" altLang="zh-CN" sz="1600" dirty="0">
                  <a:solidFill>
                    <a:schemeClr val="accent6"/>
                  </a:solidFill>
                </a:endParaRPr>
              </a:p>
              <a:p>
                <a:pPr/>
                <a14:m>
                  <m:oMathPara xmlns:m="http://schemas.openxmlformats.org/officeDocument/2006/math">
                    <m:oMathParaPr>
                      <m:jc m:val="left"/>
                    </m:oMathParaPr>
                    <m:oMath xmlns:m="http://schemas.openxmlformats.org/officeDocument/2006/math">
                      <m:r>
                        <a:rPr lang="en-US" altLang="zh-CN" sz="1600" i="0" smtClean="0">
                          <a:solidFill>
                            <a:schemeClr val="tx1"/>
                          </a:solidFill>
                          <a:latin typeface="Cambria Math" charset="0"/>
                        </a:rPr>
                        <m:t>⋮</m:t>
                      </m:r>
                    </m:oMath>
                  </m:oMathPara>
                </a14:m>
                <a:endParaRPr lang="en-US" altLang="zh-CN" sz="1600" dirty="0">
                  <a:solidFill>
                    <a:schemeClr val="tx1"/>
                  </a:solidFill>
                </a:endParaRPr>
              </a:p>
            </p:txBody>
          </p:sp>
        </mc:Choice>
        <mc:Fallback xmlns="">
          <p:sp>
            <p:nvSpPr>
              <p:cNvPr id="6" name="矩形 6"/>
              <p:cNvSpPr>
                <a:spLocks noRot="1" noChangeAspect="1" noMove="1" noResize="1" noEditPoints="1" noAdjustHandles="1" noChangeArrowheads="1" noChangeShapeType="1" noTextEdit="1"/>
              </p:cNvSpPr>
              <p:nvPr/>
            </p:nvSpPr>
            <p:spPr>
              <a:xfrm>
                <a:off x="616689" y="1130721"/>
                <a:ext cx="4950417" cy="5509200"/>
              </a:xfrm>
              <a:prstGeom prst="rect">
                <a:avLst/>
              </a:prstGeom>
              <a:blipFill rotWithShape="0">
                <a:blip r:embed="rId2"/>
                <a:stretch>
                  <a:fillRect l="-616" t="-553"/>
                </a:stretch>
              </a:blipFill>
            </p:spPr>
            <p:txBody>
              <a:bodyPr/>
              <a:lstStyle/>
              <a:p>
                <a:r>
                  <a:rPr lang="en-US">
                    <a:noFill/>
                  </a:rPr>
                  <a:t> </a:t>
                </a:r>
              </a:p>
            </p:txBody>
          </p:sp>
        </mc:Fallback>
      </mc:AlternateContent>
      <p:pic>
        <p:nvPicPr>
          <p:cNvPr id="8" name="图片 3"/>
          <p:cNvPicPr>
            <a:picLocks noChangeAspect="1"/>
          </p:cNvPicPr>
          <p:nvPr/>
        </p:nvPicPr>
        <p:blipFill rotWithShape="1">
          <a:blip r:embed="rId3"/>
          <a:srcRect r="75391"/>
          <a:stretch/>
        </p:blipFill>
        <p:spPr>
          <a:xfrm>
            <a:off x="6453621" y="1258927"/>
            <a:ext cx="1606179" cy="3226915"/>
          </a:xfrm>
          <a:prstGeom prst="rect">
            <a:avLst/>
          </a:prstGeom>
        </p:spPr>
      </p:pic>
      <p:grpSp>
        <p:nvGrpSpPr>
          <p:cNvPr id="9" name="Group 8"/>
          <p:cNvGrpSpPr/>
          <p:nvPr/>
        </p:nvGrpSpPr>
        <p:grpSpPr>
          <a:xfrm>
            <a:off x="5567106" y="4614530"/>
            <a:ext cx="3379210" cy="1749657"/>
            <a:chOff x="891793" y="3030279"/>
            <a:chExt cx="7040095" cy="3645158"/>
          </a:xfrm>
        </p:grpSpPr>
        <p:pic>
          <p:nvPicPr>
            <p:cNvPr id="10" name="图片 3"/>
            <p:cNvPicPr>
              <a:picLocks noChangeAspect="1"/>
            </p:cNvPicPr>
            <p:nvPr/>
          </p:nvPicPr>
          <p:blipFill rotWithShape="1">
            <a:blip r:embed="rId4"/>
            <a:srcRect t="4789"/>
            <a:stretch/>
          </p:blipFill>
          <p:spPr>
            <a:xfrm>
              <a:off x="891793" y="3030279"/>
              <a:ext cx="7040095" cy="364515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036865" y="3218749"/>
                  <a:ext cx="393786" cy="45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050" b="0" i="0" smtClean="0">
                            <a:latin typeface="Cambria Math" charset="0"/>
                          </a:rPr>
                          <m:t>M</m:t>
                        </m:r>
                      </m:oMath>
                    </m:oMathPara>
                  </a14:m>
                  <a:endParaRPr lang="en-US" sz="1050" dirty="0"/>
                </a:p>
              </p:txBody>
            </p:sp>
          </mc:Choice>
          <mc:Fallback xmlns="">
            <p:sp>
              <p:nvSpPr>
                <p:cNvPr id="11" name="TextBox 10"/>
                <p:cNvSpPr txBox="1">
                  <a:spLocks noRot="1" noChangeAspect="1" noMove="1" noResize="1" noEditPoints="1" noAdjustHandles="1" noChangeArrowheads="1" noChangeShapeType="1" noTextEdit="1"/>
                </p:cNvSpPr>
                <p:nvPr/>
              </p:nvSpPr>
              <p:spPr>
                <a:xfrm>
                  <a:off x="5036865" y="3218749"/>
                  <a:ext cx="393786" cy="456248"/>
                </a:xfrm>
                <a:prstGeom prst="rect">
                  <a:avLst/>
                </a:prstGeom>
                <a:blipFill rotWithShape="0">
                  <a:blip r:embed="rId5"/>
                  <a:stretch>
                    <a:fillRect l="-3226" r="-6452"/>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48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部件绘制</a:t>
            </a:r>
          </a:p>
        </p:txBody>
      </p:sp>
      <p:sp>
        <p:nvSpPr>
          <p:cNvPr id="3" name="内容占位符 2"/>
          <p:cNvSpPr>
            <a:spLocks noGrp="1"/>
          </p:cNvSpPr>
          <p:nvPr>
            <p:ph idx="1"/>
          </p:nvPr>
        </p:nvSpPr>
        <p:spPr/>
        <p:txBody>
          <a:bodyPr/>
          <a:lstStyle/>
          <a:p>
            <a:pPr>
              <a:buClr>
                <a:srgbClr val="94003F"/>
              </a:buClr>
            </a:pPr>
            <a:r>
              <a:rPr lang="zh-CN" altLang="en-US" sz="2400" dirty="0"/>
              <a:t>在示例代码中没有对状态进行修改</a:t>
            </a:r>
            <a:endParaRPr lang="en-US" altLang="zh-CN" sz="2400" dirty="0"/>
          </a:p>
          <a:p>
            <a:pPr lvl="1">
              <a:buClr>
                <a:srgbClr val="94003F"/>
              </a:buClr>
            </a:pPr>
            <a:r>
              <a:rPr lang="zh-CN" altLang="en-US" sz="1800" dirty="0"/>
              <a:t>例如没有改变颜色，可以在各个部件绘制过程中分别赋色</a:t>
            </a:r>
            <a:endParaRPr lang="en-US" altLang="zh-CN" sz="1800" dirty="0"/>
          </a:p>
          <a:p>
            <a:pPr>
              <a:buClr>
                <a:srgbClr val="94003F"/>
              </a:buClr>
            </a:pPr>
            <a:r>
              <a:rPr lang="zh-CN" altLang="en-US" sz="2400" dirty="0"/>
              <a:t>对每一个部件，同样需要一个从</a:t>
            </a:r>
            <a:r>
              <a:rPr lang="zh-CN" altLang="en-US" sz="2400" dirty="0">
                <a:solidFill>
                  <a:srgbClr val="0000FF"/>
                </a:solidFill>
              </a:rPr>
              <a:t>图符</a:t>
            </a:r>
            <a:r>
              <a:rPr lang="zh-CN" altLang="en-US" sz="2400" dirty="0"/>
              <a:t>到</a:t>
            </a:r>
            <a:r>
              <a:rPr lang="zh-CN" altLang="en-US" sz="2400" dirty="0">
                <a:solidFill>
                  <a:srgbClr val="0000FF"/>
                </a:solidFill>
              </a:rPr>
              <a:t>实例</a:t>
            </a:r>
            <a:r>
              <a:rPr lang="zh-CN" altLang="en-US" sz="2400" dirty="0"/>
              <a:t>的变换：</a:t>
            </a:r>
            <a:endParaRPr lang="en-US" altLang="zh-CN" sz="2400" dirty="0"/>
          </a:p>
          <a:p>
            <a:pPr lvl="1">
              <a:buClr>
                <a:srgbClr val="94003F"/>
              </a:buClr>
            </a:pPr>
            <a:r>
              <a:rPr lang="en-US" altLang="zh-CN" sz="1600" dirty="0">
                <a:solidFill>
                  <a:srgbClr val="FF0000"/>
                </a:solidFill>
              </a:rPr>
              <a:t>push</a:t>
            </a:r>
            <a:r>
              <a:rPr lang="zh-CN" altLang="en-US" sz="1600" dirty="0"/>
              <a:t>和</a:t>
            </a:r>
            <a:r>
              <a:rPr lang="en-US" altLang="zh-CN" sz="1600" dirty="0">
                <a:solidFill>
                  <a:srgbClr val="FF0000"/>
                </a:solidFill>
              </a:rPr>
              <a:t>pop</a:t>
            </a:r>
            <a:r>
              <a:rPr lang="zh-CN" altLang="en-US" sz="1600" dirty="0"/>
              <a:t>操作起到代码隔离作用，防止误操作</a:t>
            </a:r>
            <a:endParaRPr lang="en-US" altLang="zh-CN" sz="16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87</a:t>
            </a:fld>
            <a:endParaRPr lang="zh-CN" altLang="en-US"/>
          </a:p>
        </p:txBody>
      </p:sp>
      <p:pic>
        <p:nvPicPr>
          <p:cNvPr id="5" name="Picture 4"/>
          <p:cNvPicPr/>
          <p:nvPr/>
        </p:nvPicPr>
        <p:blipFill>
          <a:blip r:embed="rId2"/>
          <a:stretch>
            <a:fillRect/>
          </a:stretch>
        </p:blipFill>
        <p:spPr>
          <a:xfrm>
            <a:off x="8056808" y="816936"/>
            <a:ext cx="917084" cy="1946918"/>
          </a:xfrm>
          <a:prstGeom prst="rect">
            <a:avLst/>
          </a:prstGeom>
          <a:ln>
            <a:noFill/>
          </a:ln>
        </p:spPr>
      </p:pic>
      <p:pic>
        <p:nvPicPr>
          <p:cNvPr id="8" name="图片 5"/>
          <p:cNvPicPr>
            <a:picLocks noChangeAspect="1"/>
          </p:cNvPicPr>
          <p:nvPr/>
        </p:nvPicPr>
        <p:blipFill rotWithShape="1">
          <a:blip r:embed="rId3"/>
          <a:srcRect r="48983"/>
          <a:stretch/>
        </p:blipFill>
        <p:spPr>
          <a:xfrm>
            <a:off x="7424976" y="2971743"/>
            <a:ext cx="1676107" cy="1393941"/>
          </a:xfrm>
          <a:prstGeom prst="rect">
            <a:avLst/>
          </a:prstGeom>
        </p:spPr>
      </p:pic>
      <p:sp>
        <p:nvSpPr>
          <p:cNvPr id="9" name="Right Arrow 8"/>
          <p:cNvSpPr/>
          <p:nvPr/>
        </p:nvSpPr>
        <p:spPr>
          <a:xfrm rot="5400000">
            <a:off x="8061714" y="4509778"/>
            <a:ext cx="308344" cy="4359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74683" t="7975" b="8993"/>
          <a:stretch/>
        </p:blipFill>
        <p:spPr>
          <a:xfrm>
            <a:off x="7763813" y="4897144"/>
            <a:ext cx="1199106" cy="1542049"/>
          </a:xfrm>
          <a:prstGeom prst="rect">
            <a:avLst/>
          </a:prstGeom>
        </p:spPr>
      </p:pic>
      <p:sp>
        <p:nvSpPr>
          <p:cNvPr id="11" name="矩形 6"/>
          <p:cNvSpPr/>
          <p:nvPr/>
        </p:nvSpPr>
        <p:spPr>
          <a:xfrm>
            <a:off x="1013410" y="2899763"/>
            <a:ext cx="6170122" cy="3539430"/>
          </a:xfrm>
          <a:prstGeom prst="rect">
            <a:avLst/>
          </a:prstGeom>
          <a:solidFill>
            <a:srgbClr val="BDD7EE">
              <a:alpha val="52941"/>
            </a:srgbClr>
          </a:solidFill>
        </p:spPr>
        <p:txBody>
          <a:bodyPr wrap="square">
            <a:spAutoFit/>
          </a:bodyPr>
          <a:lstStyle/>
          <a:p>
            <a:r>
              <a:rPr lang="en-US" sz="1400" dirty="0"/>
              <a:t>Void </a:t>
            </a:r>
            <a:r>
              <a:rPr lang="en-US" altLang="zh-CN" sz="1400" b="1" dirty="0" err="1"/>
              <a:t>upper_arm</a:t>
            </a:r>
            <a:r>
              <a:rPr lang="en-US" sz="1400" dirty="0"/>
              <a:t>()</a:t>
            </a:r>
          </a:p>
          <a:p>
            <a:r>
              <a:rPr lang="en-US" sz="1400" dirty="0"/>
              <a:t>{</a:t>
            </a:r>
          </a:p>
          <a:p>
            <a:r>
              <a:rPr lang="zh-CN" altLang="en-US" sz="1400" dirty="0">
                <a:solidFill>
                  <a:srgbClr val="FF0000"/>
                </a:solidFill>
              </a:rPr>
              <a:t>            </a:t>
            </a:r>
            <a:r>
              <a:rPr lang="en-US" sz="1400" dirty="0" err="1">
                <a:solidFill>
                  <a:srgbClr val="FF0000"/>
                </a:solidFill>
              </a:rPr>
              <a:t>mvstack.push</a:t>
            </a:r>
            <a:r>
              <a:rPr lang="en-US" sz="1400" dirty="0">
                <a:solidFill>
                  <a:srgbClr val="FF0000"/>
                </a:solidFill>
              </a:rPr>
              <a:t>( </a:t>
            </a:r>
            <a:r>
              <a:rPr lang="en-US" sz="1400" dirty="0" err="1">
                <a:solidFill>
                  <a:srgbClr val="FF0000"/>
                </a:solidFill>
              </a:rPr>
              <a:t>model_view</a:t>
            </a:r>
            <a:r>
              <a:rPr lang="en-US" sz="1400" dirty="0">
                <a:solidFill>
                  <a:srgbClr val="FF0000"/>
                </a:solidFill>
              </a:rPr>
              <a:t> ); </a:t>
            </a:r>
            <a:r>
              <a:rPr lang="zh-CN" altLang="en-US" sz="1400" dirty="0">
                <a:solidFill>
                  <a:srgbClr val="FF0000"/>
                </a:solidFill>
              </a:rPr>
              <a:t> </a:t>
            </a:r>
            <a:r>
              <a:rPr lang="en-US" sz="1400" dirty="0">
                <a:solidFill>
                  <a:srgbClr val="FF0000"/>
                </a:solidFill>
              </a:rPr>
              <a:t>//</a:t>
            </a:r>
            <a:r>
              <a:rPr lang="zh-CN" altLang="en-US" sz="1400" dirty="0">
                <a:solidFill>
                  <a:srgbClr val="FF0000"/>
                </a:solidFill>
              </a:rPr>
              <a:t>保存当前模</a:t>
            </a:r>
            <a:r>
              <a:rPr lang="en-US" altLang="zh-CN" sz="1400" dirty="0">
                <a:solidFill>
                  <a:srgbClr val="FF0000"/>
                </a:solidFill>
              </a:rPr>
              <a:t>-</a:t>
            </a:r>
            <a:r>
              <a:rPr lang="zh-CN" altLang="en-US" sz="1400" dirty="0">
                <a:solidFill>
                  <a:srgbClr val="FF0000"/>
                </a:solidFill>
              </a:rPr>
              <a:t>视变换矩阵</a:t>
            </a:r>
            <a:endParaRPr lang="en-US" sz="1400" dirty="0">
              <a:solidFill>
                <a:srgbClr val="FF0000"/>
              </a:solidFill>
            </a:endParaRPr>
          </a:p>
          <a:p>
            <a:endParaRPr lang="en-US" sz="1400" dirty="0"/>
          </a:p>
          <a:p>
            <a:pPr lvl="1"/>
            <a:r>
              <a:rPr lang="en-US" sz="1400" dirty="0"/>
              <a:t> </a:t>
            </a:r>
            <a:r>
              <a:rPr lang="en-US" sz="1400" i="1" dirty="0">
                <a:solidFill>
                  <a:srgbClr val="0000FF"/>
                </a:solidFill>
              </a:rPr>
              <a:t>mat4</a:t>
            </a:r>
            <a:r>
              <a:rPr lang="en-US" sz="1400" dirty="0">
                <a:solidFill>
                  <a:srgbClr val="0000FF"/>
                </a:solidFill>
              </a:rPr>
              <a:t> </a:t>
            </a:r>
            <a:r>
              <a:rPr lang="en-US" sz="1400" dirty="0"/>
              <a:t>instance =  </a:t>
            </a:r>
            <a:r>
              <a:rPr lang="en-US" sz="1400" b="1" dirty="0"/>
              <a:t>Translate</a:t>
            </a:r>
            <a:r>
              <a:rPr lang="en-US" sz="1400" dirty="0"/>
              <a:t>( 0.0, 0.5 * </a:t>
            </a:r>
            <a:r>
              <a:rPr lang="en-US" altLang="zh-CN" sz="1400" dirty="0"/>
              <a:t>UPPER</a:t>
            </a:r>
            <a:r>
              <a:rPr lang="en-US" sz="1400" dirty="0"/>
              <a:t>_</a:t>
            </a:r>
            <a:r>
              <a:rPr lang="en-US" altLang="zh-CN" sz="1400" dirty="0"/>
              <a:t>ARM_</a:t>
            </a:r>
            <a:r>
              <a:rPr lang="en-US" sz="1400" dirty="0"/>
              <a:t>HEIGHT, 0.0 ) </a:t>
            </a:r>
          </a:p>
          <a:p>
            <a:pPr lvl="1"/>
            <a:r>
              <a:rPr lang="zh-CN" altLang="en-US" sz="1400" dirty="0"/>
              <a:t>                             </a:t>
            </a:r>
            <a:r>
              <a:rPr lang="en-US" sz="1400" dirty="0"/>
              <a:t>*</a:t>
            </a:r>
            <a:r>
              <a:rPr lang="zh-CN" altLang="en-US" sz="1400" dirty="0"/>
              <a:t> </a:t>
            </a:r>
            <a:r>
              <a:rPr lang="en-US" sz="1400" b="1" dirty="0"/>
              <a:t>Scale</a:t>
            </a:r>
            <a:r>
              <a:rPr lang="en-US" sz="1400" dirty="0"/>
              <a:t>(</a:t>
            </a:r>
            <a:r>
              <a:rPr lang="en-US" altLang="zh-CN" sz="1400" dirty="0"/>
              <a:t>UA_</a:t>
            </a:r>
            <a:r>
              <a:rPr lang="en-US" sz="1400" dirty="0"/>
              <a:t>WIDTH,</a:t>
            </a:r>
            <a:r>
              <a:rPr lang="zh-CN" altLang="en-US" sz="1400" dirty="0"/>
              <a:t> </a:t>
            </a:r>
            <a:r>
              <a:rPr lang="en-US" altLang="zh-CN" sz="1400" dirty="0"/>
              <a:t>UA_</a:t>
            </a:r>
            <a:r>
              <a:rPr lang="en-US" sz="1400" dirty="0"/>
              <a:t>HEIGHT,</a:t>
            </a:r>
            <a:r>
              <a:rPr lang="zh-CN" altLang="en-US" sz="1400" dirty="0"/>
              <a:t> </a:t>
            </a:r>
            <a:r>
              <a:rPr lang="en-US" altLang="zh-CN" sz="1400" dirty="0"/>
              <a:t>UA_</a:t>
            </a:r>
            <a:r>
              <a:rPr lang="en-US" sz="1400" dirty="0"/>
              <a:t>WIDTH ) ;</a:t>
            </a:r>
          </a:p>
          <a:p>
            <a:pPr lvl="1"/>
            <a:r>
              <a:rPr lang="zh-CN" altLang="en-US" sz="1400" dirty="0">
                <a:solidFill>
                  <a:schemeClr val="accent6"/>
                </a:solidFill>
              </a:rPr>
              <a:t>  </a:t>
            </a:r>
            <a:r>
              <a:rPr lang="en-US" sz="1400" dirty="0">
                <a:solidFill>
                  <a:schemeClr val="accent6"/>
                </a:solidFill>
              </a:rPr>
              <a:t>//</a:t>
            </a:r>
            <a:r>
              <a:rPr lang="zh-CN" altLang="en-US" sz="1400" dirty="0">
                <a:solidFill>
                  <a:schemeClr val="accent6"/>
                </a:solidFill>
              </a:rPr>
              <a:t>按长宽高缩放正方体，并且平移使得底面在</a:t>
            </a:r>
            <a:r>
              <a:rPr lang="en-US" altLang="zh-CN" sz="1400" dirty="0">
                <a:solidFill>
                  <a:schemeClr val="accent6"/>
                </a:solidFill>
              </a:rPr>
              <a:t>y=0</a:t>
            </a:r>
            <a:r>
              <a:rPr lang="zh-CN" altLang="en-US" sz="1400" dirty="0">
                <a:solidFill>
                  <a:schemeClr val="accent6"/>
                </a:solidFill>
              </a:rPr>
              <a:t>上</a:t>
            </a:r>
            <a:endParaRPr lang="en-US" altLang="zh-CN" sz="1400" dirty="0">
              <a:solidFill>
                <a:schemeClr val="accent6"/>
              </a:solidFill>
            </a:endParaRPr>
          </a:p>
          <a:p>
            <a:pPr lvl="1"/>
            <a:endParaRPr lang="en-US" sz="1400" dirty="0"/>
          </a:p>
          <a:p>
            <a:pPr lvl="1"/>
            <a:r>
              <a:rPr lang="en-US" sz="1400" dirty="0"/>
              <a:t> </a:t>
            </a:r>
            <a:r>
              <a:rPr lang="en-US" sz="1400" b="1" dirty="0"/>
              <a:t>glUniformMatrix4fv</a:t>
            </a:r>
            <a:r>
              <a:rPr lang="en-US" sz="1400" dirty="0"/>
              <a:t>(</a:t>
            </a:r>
            <a:r>
              <a:rPr lang="en-US" sz="1400" dirty="0" err="1"/>
              <a:t>ModelView</a:t>
            </a:r>
            <a:r>
              <a:rPr lang="en-US" sz="1400" dirty="0"/>
              <a:t>, 1, GL_TRUE, </a:t>
            </a:r>
            <a:r>
              <a:rPr lang="en-US" sz="1400" dirty="0" err="1">
                <a:solidFill>
                  <a:srgbClr val="FF0000"/>
                </a:solidFill>
              </a:rPr>
              <a:t>model_view</a:t>
            </a:r>
            <a:r>
              <a:rPr lang="en-US" sz="1400" dirty="0">
                <a:solidFill>
                  <a:srgbClr val="FF0000"/>
                </a:solidFill>
              </a:rPr>
              <a:t> * instance </a:t>
            </a:r>
            <a:r>
              <a:rPr lang="en-US" sz="1400" dirty="0"/>
              <a:t>);</a:t>
            </a:r>
            <a:r>
              <a:rPr lang="zh-CN" altLang="en-US" sz="1400" dirty="0"/>
              <a:t> </a:t>
            </a:r>
            <a:endParaRPr lang="en-US" altLang="zh-CN" sz="1400" dirty="0"/>
          </a:p>
          <a:p>
            <a:pPr lvl="1"/>
            <a:r>
              <a:rPr lang="zh-CN" altLang="en-US" sz="1400" dirty="0">
                <a:solidFill>
                  <a:schemeClr val="accent6"/>
                </a:solidFill>
              </a:rPr>
              <a:t> </a:t>
            </a:r>
            <a:r>
              <a:rPr lang="en-US" sz="1400" dirty="0">
                <a:solidFill>
                  <a:schemeClr val="accent6"/>
                </a:solidFill>
              </a:rPr>
              <a:t>//</a:t>
            </a:r>
            <a:r>
              <a:rPr lang="zh-CN" altLang="en-US" sz="1400" dirty="0">
                <a:solidFill>
                  <a:schemeClr val="accent6"/>
                </a:solidFill>
              </a:rPr>
              <a:t>将完整的模</a:t>
            </a:r>
            <a:r>
              <a:rPr lang="en-US" altLang="zh-CN" sz="1400" dirty="0">
                <a:solidFill>
                  <a:schemeClr val="accent6"/>
                </a:solidFill>
              </a:rPr>
              <a:t>-</a:t>
            </a:r>
            <a:r>
              <a:rPr lang="zh-CN" altLang="en-US" sz="1400" dirty="0">
                <a:solidFill>
                  <a:schemeClr val="accent6"/>
                </a:solidFill>
              </a:rPr>
              <a:t>视矩阵传给</a:t>
            </a:r>
            <a:r>
              <a:rPr lang="en-US" sz="1400" dirty="0" err="1">
                <a:solidFill>
                  <a:schemeClr val="accent6"/>
                </a:solidFill>
              </a:rPr>
              <a:t>shader</a:t>
            </a:r>
            <a:endParaRPr lang="en-US" sz="1400" dirty="0">
              <a:solidFill>
                <a:schemeClr val="accent6"/>
              </a:solidFill>
            </a:endParaRPr>
          </a:p>
          <a:p>
            <a:pPr lvl="1"/>
            <a:endParaRPr lang="en-US" sz="1400" i="1" dirty="0"/>
          </a:p>
          <a:p>
            <a:pPr lvl="1"/>
            <a:r>
              <a:rPr lang="zh-CN" altLang="en-US" sz="1400" dirty="0">
                <a:solidFill>
                  <a:srgbClr val="FF0000"/>
                </a:solidFill>
              </a:rPr>
              <a:t> </a:t>
            </a:r>
            <a:r>
              <a:rPr lang="en-US" altLang="zh-CN" sz="1400" dirty="0" err="1">
                <a:solidFill>
                  <a:srgbClr val="FF0000"/>
                </a:solidFill>
              </a:rPr>
              <a:t>colorCube</a:t>
            </a:r>
            <a:r>
              <a:rPr lang="en-US" altLang="zh-CN" sz="1400" dirty="0">
                <a:solidFill>
                  <a:srgbClr val="FF0000"/>
                </a:solidFill>
              </a:rPr>
              <a:t>();</a:t>
            </a:r>
            <a:r>
              <a:rPr lang="zh-CN" altLang="en-US" sz="1400" dirty="0">
                <a:solidFill>
                  <a:srgbClr val="FF0000"/>
                </a:solidFill>
              </a:rPr>
              <a:t>  </a:t>
            </a:r>
            <a:r>
              <a:rPr lang="en-US" altLang="zh-CN" sz="1400" dirty="0">
                <a:solidFill>
                  <a:srgbClr val="FF0000"/>
                </a:solidFill>
              </a:rPr>
              <a:t>//</a:t>
            </a:r>
            <a:r>
              <a:rPr lang="zh-CN" altLang="en-US" sz="1400" dirty="0">
                <a:solidFill>
                  <a:srgbClr val="FF0000"/>
                </a:solidFill>
              </a:rPr>
              <a:t> 给部件赋色</a:t>
            </a:r>
            <a:endParaRPr lang="en-US" sz="1400" dirty="0">
              <a:solidFill>
                <a:srgbClr val="FF0000"/>
              </a:solidFill>
            </a:endParaRPr>
          </a:p>
          <a:p>
            <a:pPr lvl="1"/>
            <a:r>
              <a:rPr lang="zh-CN" altLang="en-US" sz="1400" i="1" dirty="0"/>
              <a:t> </a:t>
            </a:r>
            <a:r>
              <a:rPr lang="en-US" sz="1400" b="1" dirty="0" err="1"/>
              <a:t>glDrawArrays</a:t>
            </a:r>
            <a:r>
              <a:rPr lang="en-US" sz="1400" dirty="0"/>
              <a:t>( GL_TRIANGLES, 0, </a:t>
            </a:r>
            <a:r>
              <a:rPr lang="en-US" sz="1400" dirty="0" err="1"/>
              <a:t>NumVertices</a:t>
            </a:r>
            <a:r>
              <a:rPr lang="en-US" sz="1400" dirty="0"/>
              <a:t> );</a:t>
            </a:r>
            <a:r>
              <a:rPr lang="zh-CN" altLang="en-US" sz="1400" dirty="0"/>
              <a:t>  </a:t>
            </a:r>
            <a:r>
              <a:rPr lang="en-US" sz="1400" dirty="0">
                <a:solidFill>
                  <a:schemeClr val="accent6"/>
                </a:solidFill>
              </a:rPr>
              <a:t>//</a:t>
            </a:r>
            <a:r>
              <a:rPr lang="zh-CN" altLang="en-US" sz="1400" dirty="0">
                <a:solidFill>
                  <a:schemeClr val="accent6"/>
                </a:solidFill>
              </a:rPr>
              <a:t>绘制相应的三角面片</a:t>
            </a:r>
            <a:endParaRPr lang="en-US" altLang="zh-CN" sz="1400" dirty="0">
              <a:solidFill>
                <a:schemeClr val="accent6"/>
              </a:solidFill>
            </a:endParaRPr>
          </a:p>
          <a:p>
            <a:pPr lvl="1"/>
            <a:endParaRPr lang="en-US" sz="1400" dirty="0"/>
          </a:p>
          <a:p>
            <a:pPr lvl="1"/>
            <a:r>
              <a:rPr lang="en-US" sz="1400" dirty="0" err="1">
                <a:solidFill>
                  <a:srgbClr val="FF0000"/>
                </a:solidFill>
              </a:rPr>
              <a:t>model_view</a:t>
            </a:r>
            <a:r>
              <a:rPr lang="en-US" sz="1400" dirty="0">
                <a:solidFill>
                  <a:srgbClr val="FF0000"/>
                </a:solidFill>
              </a:rPr>
              <a:t> = </a:t>
            </a:r>
            <a:r>
              <a:rPr lang="en-US" sz="1400" dirty="0" err="1">
                <a:solidFill>
                  <a:srgbClr val="FF0000"/>
                </a:solidFill>
              </a:rPr>
              <a:t>mvstack.pop</a:t>
            </a:r>
            <a:r>
              <a:rPr lang="en-US" sz="1400" dirty="0">
                <a:solidFill>
                  <a:srgbClr val="FF0000"/>
                </a:solidFill>
              </a:rPr>
              <a:t>();</a:t>
            </a:r>
            <a:r>
              <a:rPr lang="zh-CN" altLang="en-US" sz="1400" dirty="0">
                <a:solidFill>
                  <a:srgbClr val="FF0000"/>
                </a:solidFill>
              </a:rPr>
              <a:t>  </a:t>
            </a:r>
            <a:r>
              <a:rPr lang="en-US" sz="1400" dirty="0">
                <a:solidFill>
                  <a:srgbClr val="FF0000"/>
                </a:solidFill>
              </a:rPr>
              <a:t>//</a:t>
            </a:r>
            <a:r>
              <a:rPr lang="zh-CN" altLang="en-US" sz="1400" dirty="0">
                <a:solidFill>
                  <a:srgbClr val="FF0000"/>
                </a:solidFill>
              </a:rPr>
              <a:t>恢复当前模</a:t>
            </a:r>
            <a:r>
              <a:rPr lang="en-US" altLang="zh-CN" sz="1400" dirty="0">
                <a:solidFill>
                  <a:srgbClr val="FF0000"/>
                </a:solidFill>
              </a:rPr>
              <a:t>-</a:t>
            </a:r>
            <a:r>
              <a:rPr lang="zh-CN" altLang="en-US" sz="1400" dirty="0">
                <a:solidFill>
                  <a:srgbClr val="FF0000"/>
                </a:solidFill>
              </a:rPr>
              <a:t>视变换矩阵</a:t>
            </a:r>
            <a:endParaRPr lang="en-US" sz="1400" dirty="0">
              <a:solidFill>
                <a:srgbClr val="FF0000"/>
              </a:solidFill>
            </a:endParaRPr>
          </a:p>
          <a:p>
            <a:r>
              <a:rPr lang="en-US" sz="1400" dirty="0"/>
              <a:t>} </a:t>
            </a:r>
            <a:endParaRPr lang="en-US" altLang="zh-CN" sz="1400" dirty="0">
              <a:solidFill>
                <a:schemeClr val="accent6"/>
              </a:solidFill>
            </a:endParaRPr>
          </a:p>
        </p:txBody>
      </p:sp>
    </p:spTree>
    <p:extLst>
      <p:ext uri="{BB962C8B-B14F-4D97-AF65-F5344CB8AC3E}">
        <p14:creationId xmlns:p14="http://schemas.microsoft.com/office/powerpoint/2010/main" val="802163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B792F4E-54C0-4D36-B331-9C6FCFE9A340}" type="slidenum">
              <a:rPr lang="zh-CN" altLang="en-US" smtClean="0"/>
              <a:t>88</a:t>
            </a:fld>
            <a:endParaRPr lang="zh-CN" altLang="en-US"/>
          </a:p>
        </p:txBody>
      </p:sp>
      <p:sp>
        <p:nvSpPr>
          <p:cNvPr id="8" name="文本框 7"/>
          <p:cNvSpPr txBox="1"/>
          <p:nvPr/>
        </p:nvSpPr>
        <p:spPr>
          <a:xfrm>
            <a:off x="770079" y="1263466"/>
            <a:ext cx="7484741" cy="5139869"/>
          </a:xfrm>
          <a:prstGeom prst="rect">
            <a:avLst/>
          </a:prstGeom>
          <a:noFill/>
        </p:spPr>
        <p:txBody>
          <a:bodyPr wrap="none" rtlCol="0">
            <a:spAutoFit/>
          </a:bodyPr>
          <a:lstStyle/>
          <a:p>
            <a:pPr algn="ctr"/>
            <a:r>
              <a:rPr lang="zh-CN" altLang="en-US" sz="4800" b="1" dirty="0">
                <a:latin typeface="微软雅黑" panose="020B0503020204020204" pitchFamily="34" charset="-122"/>
                <a:ea typeface="微软雅黑" panose="020B0503020204020204" pitchFamily="34" charset="-122"/>
              </a:rPr>
              <a:t>笔试，闭卷</a:t>
            </a:r>
            <a:endParaRPr lang="en-US" altLang="zh-CN" sz="4800" b="1" dirty="0">
              <a:latin typeface="微软雅黑" panose="020B0503020204020204" pitchFamily="34" charset="-122"/>
              <a:ea typeface="微软雅黑" panose="020B0503020204020204" pitchFamily="34" charset="-122"/>
            </a:endParaRPr>
          </a:p>
          <a:p>
            <a:pPr algn="ctr"/>
            <a:endParaRPr lang="en-US" altLang="zh-CN" sz="4800" b="1" dirty="0">
              <a:latin typeface="微软雅黑" panose="020B0503020204020204" pitchFamily="34" charset="-122"/>
              <a:ea typeface="微软雅黑" panose="020B0503020204020204" pitchFamily="34" charset="-122"/>
            </a:endParaRPr>
          </a:p>
          <a:p>
            <a:pPr algn="ctr"/>
            <a:r>
              <a:rPr lang="zh-CN" altLang="en-US" sz="4800" b="1" dirty="0">
                <a:latin typeface="微软雅黑" panose="020B0503020204020204" pitchFamily="34" charset="-122"/>
                <a:ea typeface="微软雅黑" panose="020B0503020204020204" pitchFamily="34" charset="-122"/>
              </a:rPr>
              <a:t>致理楼</a:t>
            </a:r>
            <a:r>
              <a:rPr lang="en-US" altLang="zh-CN" sz="4800" b="1">
                <a:latin typeface="微软雅黑" panose="020B0503020204020204" pitchFamily="34" charset="-122"/>
                <a:ea typeface="微软雅黑" panose="020B0503020204020204" pitchFamily="34" charset="-122"/>
              </a:rPr>
              <a:t>L1-307</a:t>
            </a:r>
          </a:p>
          <a:p>
            <a:pPr algn="ctr"/>
            <a:endParaRPr lang="en-US" altLang="zh-CN" sz="4800" b="1" dirty="0">
              <a:latin typeface="微软雅黑" panose="020B0503020204020204" pitchFamily="34" charset="-122"/>
              <a:ea typeface="微软雅黑" panose="020B0503020204020204" pitchFamily="34" charset="-122"/>
            </a:endParaRPr>
          </a:p>
          <a:p>
            <a:pPr algn="ctr"/>
            <a:r>
              <a:rPr lang="en-US" altLang="zh-CN" sz="4800" b="1" dirty="0">
                <a:latin typeface="微软雅黑" panose="020B0503020204020204" pitchFamily="34" charset="-122"/>
                <a:ea typeface="微软雅黑" panose="020B0503020204020204" pitchFamily="34" charset="-122"/>
              </a:rPr>
              <a:t>1</a:t>
            </a:r>
            <a:r>
              <a:rPr lang="zh-CN" altLang="en-US" sz="4800" b="1" dirty="0">
                <a:latin typeface="微软雅黑" panose="020B0503020204020204" pitchFamily="34" charset="-122"/>
                <a:ea typeface="微软雅黑" panose="020B0503020204020204" pitchFamily="34" charset="-122"/>
              </a:rPr>
              <a:t>月</a:t>
            </a:r>
            <a:r>
              <a:rPr lang="en-US" altLang="zh-CN" sz="4800" b="1" dirty="0">
                <a:latin typeface="微软雅黑" panose="020B0503020204020204" pitchFamily="34" charset="-122"/>
                <a:ea typeface="微软雅黑" panose="020B0503020204020204" pitchFamily="34" charset="-122"/>
              </a:rPr>
              <a:t>6</a:t>
            </a:r>
            <a:r>
              <a:rPr lang="zh-CN" altLang="en-US" sz="4800" b="1" dirty="0">
                <a:latin typeface="微软雅黑" panose="020B0503020204020204" pitchFamily="34" charset="-122"/>
                <a:ea typeface="微软雅黑" panose="020B0503020204020204" pitchFamily="34" charset="-122"/>
              </a:rPr>
              <a:t>日星期六 </a:t>
            </a:r>
            <a:endParaRPr lang="en-US" altLang="zh-CN" sz="4800" b="1" dirty="0">
              <a:latin typeface="微软雅黑" panose="020B0503020204020204" pitchFamily="34" charset="-122"/>
              <a:ea typeface="微软雅黑" panose="020B0503020204020204" pitchFamily="34" charset="-122"/>
            </a:endParaRPr>
          </a:p>
          <a:p>
            <a:pPr algn="ctr"/>
            <a:r>
              <a:rPr lang="en-US" altLang="zh-CN" sz="4800" b="1" dirty="0">
                <a:latin typeface="微软雅黑" panose="020B0503020204020204" pitchFamily="34" charset="-122"/>
                <a:ea typeface="微软雅黑" panose="020B0503020204020204" pitchFamily="34" charset="-122"/>
              </a:rPr>
              <a:t>10:00-11:30</a:t>
            </a:r>
          </a:p>
          <a:p>
            <a:pPr algn="ctr"/>
            <a:r>
              <a:rPr lang="zh-CN" altLang="en-US" sz="4000" b="1" dirty="0">
                <a:latin typeface="微软雅黑" panose="020B0503020204020204" pitchFamily="34" charset="-122"/>
                <a:ea typeface="微软雅黑" panose="020B0503020204020204" pitchFamily="34" charset="-122"/>
              </a:rPr>
              <a:t>（携带校园卡提前</a:t>
            </a:r>
            <a:r>
              <a:rPr lang="en-US" altLang="zh-CN" sz="4000" b="1" dirty="0">
                <a:latin typeface="微软雅黑" panose="020B0503020204020204" pitchFamily="34" charset="-122"/>
                <a:ea typeface="微软雅黑" panose="020B0503020204020204" pitchFamily="34" charset="-122"/>
              </a:rPr>
              <a:t>20</a:t>
            </a:r>
            <a:r>
              <a:rPr lang="zh-CN" altLang="en-US" sz="4000" b="1" dirty="0">
                <a:latin typeface="微软雅黑" panose="020B0503020204020204" pitchFamily="34" charset="-122"/>
                <a:ea typeface="微软雅黑" panose="020B0503020204020204" pitchFamily="34" charset="-122"/>
              </a:rPr>
              <a:t>分钟到场）</a:t>
            </a:r>
          </a:p>
        </p:txBody>
      </p:sp>
      <p:sp>
        <p:nvSpPr>
          <p:cNvPr id="7" name="Title 6"/>
          <p:cNvSpPr>
            <a:spLocks noGrp="1"/>
          </p:cNvSpPr>
          <p:nvPr>
            <p:ph type="title"/>
          </p:nvPr>
        </p:nvSpPr>
        <p:spPr/>
        <p:txBody>
          <a:bodyPr/>
          <a:lstStyle/>
          <a:p>
            <a:r>
              <a:rPr lang="zh-CN" altLang="en-US" dirty="0"/>
              <a:t>期末测试</a:t>
            </a:r>
            <a:br>
              <a:rPr lang="en-US" altLang="zh-CN" dirty="0"/>
            </a:br>
            <a:endParaRPr lang="en-US" dirty="0"/>
          </a:p>
        </p:txBody>
      </p:sp>
    </p:spTree>
    <p:extLst>
      <p:ext uri="{BB962C8B-B14F-4D97-AF65-F5344CB8AC3E}">
        <p14:creationId xmlns:p14="http://schemas.microsoft.com/office/powerpoint/2010/main" val="16336903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p:txBody>
          <a:bodyPr/>
          <a:lstStyle/>
          <a:p>
            <a:r>
              <a:rPr lang="zh-CN" altLang="en-US" dirty="0"/>
              <a:t>虚拟场景建模</a:t>
            </a:r>
            <a:endParaRPr lang="en-US" altLang="en-US" dirty="0"/>
          </a:p>
          <a:p>
            <a:pPr lvl="1"/>
            <a:r>
              <a:rPr lang="zh-CN" altLang="en-US" dirty="0"/>
              <a:t>场景设计和显示；添加纹理；添加光照，材质，阴影效果</a:t>
            </a:r>
            <a:r>
              <a:rPr lang="en-US" dirty="0"/>
              <a:t>  </a:t>
            </a:r>
          </a:p>
          <a:p>
            <a:pPr lvl="1"/>
            <a:r>
              <a:rPr lang="zh-CN" altLang="en-US" dirty="0"/>
              <a:t>用户交互实现视角切换完成对场景的任意角度浏览</a:t>
            </a:r>
            <a:endParaRPr lang="en-US" altLang="zh-CN" dirty="0"/>
          </a:p>
          <a:p>
            <a:pPr lvl="1"/>
            <a:r>
              <a:rPr lang="zh-CN" altLang="en-US" dirty="0"/>
              <a:t>通过交互控制物体变换</a:t>
            </a:r>
            <a:endParaRPr lang="en-US" altLang="zh-CN" dirty="0"/>
          </a:p>
          <a:p>
            <a:pPr lvl="1"/>
            <a:r>
              <a:rPr lang="zh-CN" altLang="en-US" dirty="0"/>
              <a:t>截止时间：</a:t>
            </a:r>
            <a:r>
              <a:rPr lang="en-US" b="1" dirty="0"/>
              <a:t> </a:t>
            </a:r>
            <a:r>
              <a:rPr lang="en-US" b="1" dirty="0">
                <a:solidFill>
                  <a:srgbClr val="FF0000"/>
                </a:solidFill>
              </a:rPr>
              <a:t>202</a:t>
            </a:r>
            <a:r>
              <a:rPr lang="en-US" altLang="zh-CN" b="1" dirty="0">
                <a:solidFill>
                  <a:srgbClr val="FF0000"/>
                </a:solidFill>
              </a:rPr>
              <a:t>3</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24</a:t>
            </a:r>
            <a:r>
              <a:rPr lang="zh-CN" altLang="en-US" b="1" dirty="0">
                <a:solidFill>
                  <a:srgbClr val="FF0000"/>
                </a:solidFill>
              </a:rPr>
              <a:t>日</a:t>
            </a:r>
            <a:r>
              <a:rPr lang="en-US" b="1" dirty="0">
                <a:solidFill>
                  <a:srgbClr val="FF0000"/>
                </a:solidFill>
              </a:rPr>
              <a:t> 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altLang="zh-CN" b="1" dirty="0">
              <a:solidFill>
                <a:srgbClr val="FF0000"/>
              </a:solidFill>
            </a:endParaRPr>
          </a:p>
          <a:p>
            <a:pPr lvl="1"/>
            <a:r>
              <a:rPr lang="zh-CN" altLang="en-US" b="1" dirty="0">
                <a:solidFill>
                  <a:srgbClr val="FF0000"/>
                </a:solidFill>
              </a:rPr>
              <a:t>最后一周理论课和实验课（</a:t>
            </a:r>
            <a:r>
              <a:rPr lang="en-US" b="1" dirty="0">
                <a:solidFill>
                  <a:srgbClr val="FF0000"/>
                </a:solidFill>
              </a:rPr>
              <a:t> 202</a:t>
            </a:r>
            <a:r>
              <a:rPr lang="en-US" altLang="zh-CN" b="1" dirty="0">
                <a:solidFill>
                  <a:srgbClr val="FF0000"/>
                </a:solidFill>
              </a:rPr>
              <a:t>3</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25</a:t>
            </a:r>
            <a:r>
              <a:rPr lang="zh-CN" altLang="en-US" b="1" dirty="0">
                <a:solidFill>
                  <a:srgbClr val="FF0000"/>
                </a:solidFill>
              </a:rPr>
              <a:t>日</a:t>
            </a:r>
            <a:r>
              <a:rPr lang="en-US" b="1" dirty="0">
                <a:solidFill>
                  <a:srgbClr val="FF0000"/>
                </a:solidFill>
              </a:rPr>
              <a:t> </a:t>
            </a:r>
            <a:r>
              <a:rPr lang="zh-CN" altLang="en-US" b="1" dirty="0">
                <a:solidFill>
                  <a:srgbClr val="FF0000"/>
                </a:solidFill>
              </a:rPr>
              <a:t>）将安排课程大作业答辩</a:t>
            </a:r>
            <a:r>
              <a:rPr lang="zh-CN" altLang="en-US" dirty="0"/>
              <a:t>，按照学号顺序，每人上台展示自己的期末大作业。</a:t>
            </a:r>
            <a:endParaRPr lang="en-US" dirty="0"/>
          </a:p>
          <a:p>
            <a:pPr lvl="1"/>
            <a:endParaRPr lang="en-US" b="1" dirty="0">
              <a:solidFill>
                <a:srgbClr val="FF0000"/>
              </a:solidFill>
            </a:endParaRP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89</a:t>
            </a:fld>
            <a:endParaRPr lang="zh-CN" alt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636" y="4024880"/>
            <a:ext cx="2385992" cy="246799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49" y="4036493"/>
            <a:ext cx="2456381" cy="245638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7220" y="4036494"/>
            <a:ext cx="2337189" cy="24563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9</a:t>
            </a:fld>
            <a:endParaRPr lang="zh-CN" altLang="en-US"/>
          </a:p>
        </p:txBody>
      </p:sp>
      <p:sp>
        <p:nvSpPr>
          <p:cNvPr id="8" name="文本框 7"/>
          <p:cNvSpPr txBox="1"/>
          <p:nvPr/>
        </p:nvSpPr>
        <p:spPr>
          <a:xfrm>
            <a:off x="3577008" y="3364107"/>
            <a:ext cx="2233304"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模</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视变换</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4894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a:xfrm>
            <a:off x="628650" y="1316830"/>
            <a:ext cx="7886700" cy="4860685"/>
          </a:xfrm>
        </p:spPr>
        <p:txBody>
          <a:bodyPr>
            <a:normAutofit/>
          </a:bodyPr>
          <a:lstStyle/>
          <a:p>
            <a:pPr lvl="0">
              <a:spcAft>
                <a:spcPts val="600"/>
              </a:spcAft>
            </a:pPr>
            <a:r>
              <a:rPr lang="zh-CN" altLang="en-US" sz="2400" dirty="0"/>
              <a:t>上传压缩包“</a:t>
            </a:r>
            <a:r>
              <a:rPr lang="zh-CN" altLang="en-US" sz="2400" b="1" dirty="0">
                <a:solidFill>
                  <a:srgbClr val="FF0000"/>
                </a:solidFill>
              </a:rPr>
              <a:t>学号</a:t>
            </a:r>
            <a:r>
              <a:rPr lang="en-US" altLang="en-US" sz="2400" b="1" dirty="0">
                <a:solidFill>
                  <a:srgbClr val="FF0000"/>
                </a:solidFill>
              </a:rPr>
              <a:t>_</a:t>
            </a:r>
            <a:r>
              <a:rPr lang="zh-CN" altLang="en-US" sz="2400" b="1" dirty="0">
                <a:solidFill>
                  <a:srgbClr val="FF0000"/>
                </a:solidFill>
              </a:rPr>
              <a:t>姓名</a:t>
            </a:r>
            <a:r>
              <a:rPr lang="en-US" altLang="en-US" sz="2400" b="1" dirty="0">
                <a:solidFill>
                  <a:srgbClr val="FF0000"/>
                </a:solidFill>
              </a:rPr>
              <a:t>_</a:t>
            </a:r>
            <a:r>
              <a:rPr lang="zh-CN" altLang="en-US" sz="2400" b="1" dirty="0">
                <a:solidFill>
                  <a:srgbClr val="FF0000"/>
                </a:solidFill>
              </a:rPr>
              <a:t>期末大作业</a:t>
            </a:r>
            <a:r>
              <a:rPr lang="zh-CN" altLang="en-US" sz="2400" dirty="0"/>
              <a:t>”，包括：</a:t>
            </a:r>
            <a:endParaRPr lang="en-US" altLang="zh-CN" sz="2400" dirty="0"/>
          </a:p>
          <a:p>
            <a:pPr lvl="1">
              <a:spcAft>
                <a:spcPts val="600"/>
              </a:spcAft>
            </a:pPr>
            <a:r>
              <a:rPr lang="zh-CN" altLang="en-US" sz="1800" dirty="0"/>
              <a:t>过程说明报告：</a:t>
            </a:r>
            <a:endParaRPr lang="en-US" altLang="zh-CN" sz="1800" dirty="0"/>
          </a:p>
          <a:p>
            <a:pPr lvl="2">
              <a:spcAft>
                <a:spcPts val="600"/>
              </a:spcAft>
            </a:pPr>
            <a:r>
              <a:rPr lang="zh-CN" altLang="en-US" sz="1600" dirty="0"/>
              <a:t>填写</a:t>
            </a:r>
            <a:r>
              <a:rPr lang="en-US" altLang="en-US" sz="1600" dirty="0"/>
              <a:t>“</a:t>
            </a:r>
            <a:r>
              <a:rPr lang="zh-CN" altLang="en-US" sz="1600" dirty="0"/>
              <a:t>以论文、报告等形式考核专用答题纸</a:t>
            </a:r>
            <a:r>
              <a:rPr lang="en-US" altLang="en-US" sz="1600" dirty="0"/>
              <a:t>.doc</a:t>
            </a:r>
            <a:r>
              <a:rPr lang="zh-CN" altLang="en-US" sz="1600" dirty="0"/>
              <a:t>”，并重命名为“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答题纸</a:t>
            </a:r>
            <a:r>
              <a:rPr lang="zh-CN" altLang="en-US" sz="1600" dirty="0"/>
              <a:t>”</a:t>
            </a:r>
            <a:endParaRPr lang="en-US" altLang="zh-CN" sz="1600" dirty="0"/>
          </a:p>
          <a:p>
            <a:pPr lvl="1">
              <a:spcAft>
                <a:spcPts val="600"/>
              </a:spcAft>
            </a:pPr>
            <a:r>
              <a:rPr lang="zh-CN" altLang="en-US" sz="1800" dirty="0"/>
              <a:t>使用说明书：</a:t>
            </a:r>
            <a:endParaRPr lang="en-US" altLang="zh-CN" sz="1800" dirty="0"/>
          </a:p>
          <a:p>
            <a:pPr lvl="2">
              <a:spcAft>
                <a:spcPts val="600"/>
              </a:spcAft>
            </a:pPr>
            <a:r>
              <a:rPr lang="zh-CN" altLang="en-US" sz="1600" dirty="0"/>
              <a:t>自行撰写一个</a:t>
            </a:r>
            <a:r>
              <a:rPr lang="en-US" altLang="en-US" sz="1600" dirty="0"/>
              <a:t>word</a:t>
            </a:r>
            <a:r>
              <a:rPr lang="zh-CN" altLang="en-US" sz="1600" dirty="0"/>
              <a:t>文档，命名为“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使用说明书</a:t>
            </a:r>
            <a:r>
              <a:rPr lang="zh-CN" altLang="en-US" sz="1600" dirty="0"/>
              <a:t>”</a:t>
            </a:r>
            <a:endParaRPr lang="en-US" altLang="zh-CN" sz="1600" dirty="0"/>
          </a:p>
          <a:p>
            <a:pPr lvl="2">
              <a:spcAft>
                <a:spcPts val="600"/>
              </a:spcAft>
            </a:pPr>
            <a:r>
              <a:rPr lang="zh-CN" altLang="en-US" sz="1600" dirty="0"/>
              <a:t>内容必须包含：</a:t>
            </a:r>
            <a:endParaRPr lang="en-US" altLang="zh-CN" sz="1600" dirty="0"/>
          </a:p>
          <a:p>
            <a:pPr lvl="3">
              <a:spcAft>
                <a:spcPts val="600"/>
              </a:spcAft>
            </a:pPr>
            <a:r>
              <a:rPr lang="zh-CN" altLang="en-US" sz="1400" dirty="0"/>
              <a:t>一张有代表性的场景绘制截图</a:t>
            </a:r>
            <a:endParaRPr lang="en-US" altLang="zh-CN" sz="1400" dirty="0"/>
          </a:p>
          <a:p>
            <a:pPr lvl="4">
              <a:spcAft>
                <a:spcPts val="600"/>
              </a:spcAft>
            </a:pPr>
            <a:r>
              <a:rPr lang="zh-CN" altLang="en-US" sz="1400" dirty="0"/>
              <a:t>将图片单独保存并一起上传，命名为“</a:t>
            </a:r>
            <a:r>
              <a:rPr lang="zh-CN" altLang="en-US" sz="1400" dirty="0">
                <a:solidFill>
                  <a:srgbClr val="FF0000"/>
                </a:solidFill>
              </a:rPr>
              <a:t>学号</a:t>
            </a:r>
            <a:r>
              <a:rPr lang="en-US" altLang="zh-CN" sz="1400" dirty="0">
                <a:solidFill>
                  <a:srgbClr val="FF0000"/>
                </a:solidFill>
              </a:rPr>
              <a:t>_</a:t>
            </a:r>
            <a:r>
              <a:rPr lang="zh-CN" altLang="en-US" sz="1400" dirty="0">
                <a:solidFill>
                  <a:srgbClr val="FF0000"/>
                </a:solidFill>
              </a:rPr>
              <a:t>姓名</a:t>
            </a:r>
            <a:r>
              <a:rPr lang="en-US" altLang="zh-CN" sz="1400" dirty="0">
                <a:solidFill>
                  <a:srgbClr val="FF0000"/>
                </a:solidFill>
              </a:rPr>
              <a:t>_</a:t>
            </a:r>
            <a:r>
              <a:rPr lang="zh-CN" altLang="en-US" sz="1400" dirty="0">
                <a:solidFill>
                  <a:srgbClr val="FF0000"/>
                </a:solidFill>
              </a:rPr>
              <a:t>场景截图</a:t>
            </a:r>
            <a:r>
              <a:rPr lang="zh-CN" altLang="en-US" sz="1400" dirty="0"/>
              <a:t>”</a:t>
            </a:r>
            <a:endParaRPr lang="en-US" altLang="zh-CN" sz="1400" dirty="0"/>
          </a:p>
          <a:p>
            <a:pPr lvl="3">
              <a:spcAft>
                <a:spcPts val="600"/>
              </a:spcAft>
            </a:pPr>
            <a:r>
              <a:rPr lang="zh-CN" altLang="en-US" sz="1400" dirty="0"/>
              <a:t>场景中模型的层次结构框图</a:t>
            </a:r>
            <a:endParaRPr lang="en-US" altLang="zh-CN" sz="1400" dirty="0"/>
          </a:p>
          <a:p>
            <a:pPr lvl="3">
              <a:spcAft>
                <a:spcPts val="600"/>
              </a:spcAft>
            </a:pPr>
            <a:r>
              <a:rPr lang="zh-CN" altLang="en-US" sz="1400" dirty="0"/>
              <a:t>鼠标和键盘的具体交互用法</a:t>
            </a:r>
            <a:endParaRPr lang="en-US" altLang="zh-CN" sz="1400" dirty="0"/>
          </a:p>
          <a:p>
            <a:pPr lvl="1">
              <a:spcAft>
                <a:spcPts val="600"/>
              </a:spcAft>
            </a:pPr>
            <a:r>
              <a:rPr lang="zh-CN" altLang="en-US" sz="1800" dirty="0"/>
              <a:t>源代码压缩包</a:t>
            </a:r>
            <a:r>
              <a:rPr lang="en-US" sz="1800" dirty="0"/>
              <a:t> </a:t>
            </a:r>
            <a:r>
              <a:rPr lang="zh-CN" altLang="en-US" sz="1800" dirty="0"/>
              <a:t>：</a:t>
            </a:r>
            <a:endParaRPr lang="en-US" sz="1800" dirty="0"/>
          </a:p>
          <a:p>
            <a:pPr lvl="2">
              <a:spcAft>
                <a:spcPts val="600"/>
              </a:spcAft>
            </a:pPr>
            <a:r>
              <a:rPr lang="zh-CN" altLang="en-US" sz="1600" dirty="0"/>
              <a:t>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源代码</a:t>
            </a:r>
            <a:r>
              <a:rPr lang="zh-CN" altLang="en-US" sz="1600" dirty="0"/>
              <a:t>”</a:t>
            </a:r>
            <a:endParaRPr lang="en-US" altLang="en-US" sz="16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90</a:t>
            </a:fld>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矩形 1">
            <a:extLst>
              <a:ext uri="{FF2B5EF4-FFF2-40B4-BE49-F238E27FC236}">
                <a16:creationId xmlns:a16="http://schemas.microsoft.com/office/drawing/2014/main" id="{50A13C98-5000-814E-93D7-46080F61ECF2}"/>
              </a:ext>
            </a:extLst>
          </p:cNvPr>
          <p:cNvSpPr/>
          <p:nvPr/>
        </p:nvSpPr>
        <p:spPr>
          <a:xfrm>
            <a:off x="0" y="0"/>
            <a:ext cx="9144000" cy="1262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7">
            <a:extLst>
              <a:ext uri="{FF2B5EF4-FFF2-40B4-BE49-F238E27FC236}">
                <a16:creationId xmlns:a16="http://schemas.microsoft.com/office/drawing/2014/main" id="{C2C60220-0FA3-7545-A7F0-924B562FD6C7}"/>
              </a:ext>
            </a:extLst>
          </p:cNvPr>
          <p:cNvSpPr/>
          <p:nvPr/>
        </p:nvSpPr>
        <p:spPr>
          <a:xfrm>
            <a:off x="2951204" y="149764"/>
            <a:ext cx="3241592" cy="1569660"/>
          </a:xfrm>
          <a:prstGeom prst="rect">
            <a:avLst/>
          </a:prstGeom>
        </p:spPr>
        <p:txBody>
          <a:bodyPr wrap="none">
            <a:spAutoFit/>
          </a:bodyPr>
          <a:lstStyle/>
          <a:p>
            <a:pPr algn="ctr"/>
            <a:r>
              <a:rPr lang="en-US" altLang="zh-CN" sz="9600" b="1" dirty="0">
                <a:solidFill>
                  <a:srgbClr val="94003F"/>
                </a:solidFill>
                <a:latin typeface="微软雅黑" panose="020B0503020204020204" pitchFamily="34" charset="-122"/>
                <a:ea typeface="微软雅黑" panose="020B0503020204020204" pitchFamily="34" charset="-122"/>
              </a:rPr>
              <a:t>Q&amp;A</a:t>
            </a:r>
            <a:endParaRPr lang="zh-CN" altLang="en-US" sz="9600" b="1" dirty="0">
              <a:solidFill>
                <a:srgbClr val="94003F"/>
              </a:solidFill>
              <a:latin typeface="微软雅黑" panose="020B0503020204020204" pitchFamily="34" charset="-122"/>
              <a:ea typeface="微软雅黑" panose="020B0503020204020204" pitchFamily="34" charset="-122"/>
            </a:endParaRPr>
          </a:p>
        </p:txBody>
      </p:sp>
      <p:pic>
        <p:nvPicPr>
          <p:cNvPr id="29" name="图片 11">
            <a:extLst>
              <a:ext uri="{FF2B5EF4-FFF2-40B4-BE49-F238E27FC236}">
                <a16:creationId xmlns:a16="http://schemas.microsoft.com/office/drawing/2014/main" id="{EA6F99F5-1007-ED42-B8D3-C91299DDE86D}"/>
              </a:ext>
            </a:extLst>
          </p:cNvPr>
          <p:cNvPicPr>
            <a:picLocks noChangeAspect="1"/>
          </p:cNvPicPr>
          <p:nvPr/>
        </p:nvPicPr>
        <p:blipFill>
          <a:blip r:embed="rId3"/>
          <a:stretch>
            <a:fillRect/>
          </a:stretch>
        </p:blipFill>
        <p:spPr>
          <a:xfrm>
            <a:off x="1787450" y="1991082"/>
            <a:ext cx="1112742" cy="1112742"/>
          </a:xfrm>
          <a:prstGeom prst="rect">
            <a:avLst/>
          </a:prstGeom>
        </p:spPr>
      </p:pic>
      <p:sp>
        <p:nvSpPr>
          <p:cNvPr id="30" name="圆角矩形 13">
            <a:extLst>
              <a:ext uri="{FF2B5EF4-FFF2-40B4-BE49-F238E27FC236}">
                <a16:creationId xmlns:a16="http://schemas.microsoft.com/office/drawing/2014/main" id="{B553157C-59C7-354A-91E2-E47688AC3A3E}"/>
              </a:ext>
            </a:extLst>
          </p:cNvPr>
          <p:cNvSpPr/>
          <p:nvPr/>
        </p:nvSpPr>
        <p:spPr>
          <a:xfrm>
            <a:off x="5780902" y="3127217"/>
            <a:ext cx="2109764"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vcc.szu.edu.cn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圆角矩形 14">
            <a:extLst>
              <a:ext uri="{FF2B5EF4-FFF2-40B4-BE49-F238E27FC236}">
                <a16:creationId xmlns:a16="http://schemas.microsoft.com/office/drawing/2014/main" id="{19001E99-BBB7-BC42-9FBD-E563D06E1724}"/>
              </a:ext>
            </a:extLst>
          </p:cNvPr>
          <p:cNvSpPr/>
          <p:nvPr/>
        </p:nvSpPr>
        <p:spPr>
          <a:xfrm>
            <a:off x="1182455" y="3127217"/>
            <a:ext cx="2387218"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www.szu.edu.cn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矩形 6">
            <a:extLst>
              <a:ext uri="{FF2B5EF4-FFF2-40B4-BE49-F238E27FC236}">
                <a16:creationId xmlns:a16="http://schemas.microsoft.com/office/drawing/2014/main" id="{FD04DD49-F729-AA48-A010-62587AD77420}"/>
              </a:ext>
            </a:extLst>
          </p:cNvPr>
          <p:cNvSpPr/>
          <p:nvPr/>
        </p:nvSpPr>
        <p:spPr>
          <a:xfrm>
            <a:off x="3633282" y="3621719"/>
            <a:ext cx="1877437" cy="769441"/>
          </a:xfrm>
          <a:prstGeom prst="rect">
            <a:avLst/>
          </a:prstGeom>
        </p:spPr>
        <p:txBody>
          <a:bodyPr wrap="none">
            <a:spAutoFit/>
          </a:bodyPr>
          <a:lstStyle/>
          <a:p>
            <a:pPr algn="ctr"/>
            <a:r>
              <a:rPr lang="zh-CN" altLang="en-US" sz="4400" dirty="0">
                <a:latin typeface="叶根友刀锋黑草" panose="02010601030101010101" pitchFamily="2" charset="-122"/>
                <a:ea typeface="叶根友刀锋黑草" panose="02010601030101010101" pitchFamily="2" charset="-122"/>
              </a:rPr>
              <a:t>胡瑞珍</a:t>
            </a:r>
          </a:p>
        </p:txBody>
      </p:sp>
      <p:sp>
        <p:nvSpPr>
          <p:cNvPr id="33" name="圆角矩形 12">
            <a:extLst>
              <a:ext uri="{FF2B5EF4-FFF2-40B4-BE49-F238E27FC236}">
                <a16:creationId xmlns:a16="http://schemas.microsoft.com/office/drawing/2014/main" id="{407DF946-71BB-5249-A8BF-08208C931CC0}"/>
              </a:ext>
            </a:extLst>
          </p:cNvPr>
          <p:cNvSpPr/>
          <p:nvPr/>
        </p:nvSpPr>
        <p:spPr>
          <a:xfrm>
            <a:off x="2759855" y="4391160"/>
            <a:ext cx="3624290"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chemeClr val="tx1">
                    <a:lumMod val="65000"/>
                    <a:lumOff val="35000"/>
                  </a:schemeClr>
                </a:solidFill>
              </a:rPr>
              <a:t>csse.szu.edu.cn</a:t>
            </a:r>
            <a:r>
              <a:rPr lang="en-US" altLang="zh-CN" sz="2000" b="1" dirty="0">
                <a:solidFill>
                  <a:schemeClr val="tx1">
                    <a:lumMod val="65000"/>
                    <a:lumOff val="35000"/>
                  </a:schemeClr>
                </a:solidFill>
              </a:rPr>
              <a:t>/staff/</a:t>
            </a:r>
            <a:r>
              <a:rPr lang="en-US" altLang="zh-CN" sz="2000" b="1" dirty="0" err="1">
                <a:solidFill>
                  <a:schemeClr val="tx1">
                    <a:lumMod val="65000"/>
                    <a:lumOff val="35000"/>
                  </a:schemeClr>
                </a:solidFill>
              </a:rPr>
              <a:t>ruizhenhu</a:t>
            </a:r>
            <a:endParaRPr lang="zh-CN" altLang="en-US" sz="2000" b="1" dirty="0">
              <a:solidFill>
                <a:schemeClr val="tx1">
                  <a:lumMod val="65000"/>
                  <a:lumOff val="35000"/>
                </a:schemeClr>
              </a:solidFill>
            </a:endParaRPr>
          </a:p>
        </p:txBody>
      </p:sp>
      <p:pic>
        <p:nvPicPr>
          <p:cNvPr id="34" name="Picture 33">
            <a:extLst>
              <a:ext uri="{FF2B5EF4-FFF2-40B4-BE49-F238E27FC236}">
                <a16:creationId xmlns:a16="http://schemas.microsoft.com/office/drawing/2014/main" id="{B353F947-3F16-024F-BC51-AFF41BDB18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751" y="2004825"/>
            <a:ext cx="1132065" cy="1132065"/>
          </a:xfrm>
          <a:prstGeom prst="rect">
            <a:avLst/>
          </a:prstGeom>
        </p:spPr>
      </p:pic>
      <p:pic>
        <p:nvPicPr>
          <p:cNvPr id="35" name="Picture 34">
            <a:extLst>
              <a:ext uri="{FF2B5EF4-FFF2-40B4-BE49-F238E27FC236}">
                <a16:creationId xmlns:a16="http://schemas.microsoft.com/office/drawing/2014/main" id="{574D7501-2783-A04B-9B9F-0F5798B3B6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821" y="1851421"/>
            <a:ext cx="1638300" cy="1638300"/>
          </a:xfrm>
          <a:prstGeom prst="rect">
            <a:avLst/>
          </a:prstGeom>
        </p:spPr>
      </p:pic>
    </p:spTree>
    <p:extLst>
      <p:ext uri="{BB962C8B-B14F-4D97-AF65-F5344CB8AC3E}">
        <p14:creationId xmlns:p14="http://schemas.microsoft.com/office/powerpoint/2010/main" val="158670330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2978</TotalTime>
  <Words>6294</Words>
  <Application>Microsoft Macintosh PowerPoint</Application>
  <PresentationFormat>On-screen Show (4:3)</PresentationFormat>
  <Paragraphs>1077</Paragraphs>
  <Slides>91</Slides>
  <Notes>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91</vt:i4>
      </vt:variant>
    </vt:vector>
  </HeadingPairs>
  <TitlesOfParts>
    <vt:vector size="106" baseType="lpstr">
      <vt:lpstr>04b</vt:lpstr>
      <vt:lpstr>微软雅黑</vt:lpstr>
      <vt:lpstr>微软雅黑</vt:lpstr>
      <vt:lpstr>华文楷体</vt:lpstr>
      <vt:lpstr>华文新魏</vt:lpstr>
      <vt:lpstr>ZztexMono-Regular</vt:lpstr>
      <vt:lpstr>叶根友刀锋黑草</vt:lpstr>
      <vt:lpstr>Arial</vt:lpstr>
      <vt:lpstr>Calibri</vt:lpstr>
      <vt:lpstr>Cambria Math</vt:lpstr>
      <vt:lpstr>Times New Roman</vt:lpstr>
      <vt:lpstr>Wingdings</vt:lpstr>
      <vt:lpstr>Office 主题</vt:lpstr>
      <vt:lpstr>Equation</vt:lpstr>
      <vt:lpstr>Image</vt:lpstr>
      <vt:lpstr>PowerPoint Presentation</vt:lpstr>
      <vt:lpstr>大纲</vt:lpstr>
      <vt:lpstr>Hello World to OpenGL</vt:lpstr>
      <vt:lpstr>Hello World to OpenGL</vt:lpstr>
      <vt:lpstr>Hello World to OpenGL</vt:lpstr>
      <vt:lpstr>图形绘制原理</vt:lpstr>
      <vt:lpstr>主要任务</vt:lpstr>
      <vt:lpstr>主要任务</vt:lpstr>
      <vt:lpstr>大纲</vt:lpstr>
      <vt:lpstr>模-视变换</vt:lpstr>
      <vt:lpstr>OpenGL中的标架</vt:lpstr>
      <vt:lpstr>点与向量的混淆 </vt:lpstr>
      <vt:lpstr>齐次坐标</vt:lpstr>
      <vt:lpstr>仿射变换</vt:lpstr>
      <vt:lpstr>相机坐标系</vt:lpstr>
      <vt:lpstr>LookAt函数</vt:lpstr>
      <vt:lpstr>坐标系变换</vt:lpstr>
      <vt:lpstr>坐标系变换</vt:lpstr>
      <vt:lpstr>缩放变换</vt:lpstr>
      <vt:lpstr>平移变换</vt:lpstr>
      <vt:lpstr>旋转变换</vt:lpstr>
      <vt:lpstr>绕z轴的旋转</vt:lpstr>
      <vt:lpstr>绕x和y轴的旋转</vt:lpstr>
      <vt:lpstr>变换的级联</vt:lpstr>
      <vt:lpstr>绕原点的一般旋转</vt:lpstr>
      <vt:lpstr>绕任意轴旋转</vt:lpstr>
      <vt:lpstr>模型视图矩阵的计算</vt:lpstr>
      <vt:lpstr>大纲</vt:lpstr>
      <vt:lpstr>平面几何投影的分类</vt:lpstr>
      <vt:lpstr>透视投影</vt:lpstr>
      <vt:lpstr>三点透视</vt:lpstr>
      <vt:lpstr>两点透视 </vt:lpstr>
      <vt:lpstr>单点透视</vt:lpstr>
      <vt:lpstr>平行投影</vt:lpstr>
      <vt:lpstr>正交投影</vt:lpstr>
      <vt:lpstr>计算机视图原理</vt:lpstr>
      <vt:lpstr>投影规范化</vt:lpstr>
      <vt:lpstr>投影规范化</vt:lpstr>
      <vt:lpstr>透视除法</vt:lpstr>
      <vt:lpstr>简单透视</vt:lpstr>
      <vt:lpstr>正交投影</vt:lpstr>
      <vt:lpstr>正交投影函数</vt:lpstr>
      <vt:lpstr>正交投影矩阵</vt:lpstr>
      <vt:lpstr>透视投影函数</vt:lpstr>
      <vt:lpstr>视见体函数矩阵</vt:lpstr>
      <vt:lpstr>透视规范化</vt:lpstr>
      <vt:lpstr>透视投影矩阵</vt:lpstr>
      <vt:lpstr>透视函数矩阵</vt:lpstr>
      <vt:lpstr>大纲</vt:lpstr>
      <vt:lpstr>明暗绘制</vt:lpstr>
      <vt:lpstr>光线与材质</vt:lpstr>
      <vt:lpstr>简单光源模型</vt:lpstr>
      <vt:lpstr>光源模型</vt:lpstr>
      <vt:lpstr>光照计算</vt:lpstr>
      <vt:lpstr>Phong光照模型</vt:lpstr>
      <vt:lpstr>改进的Phong模型</vt:lpstr>
      <vt:lpstr>光照模型的程序实现</vt:lpstr>
      <vt:lpstr>光照模型的顶点着色器实现</vt:lpstr>
      <vt:lpstr>多边形着色</vt:lpstr>
      <vt:lpstr>均匀着色</vt:lpstr>
      <vt:lpstr>光滑着色（Gouraud 着色）</vt:lpstr>
      <vt:lpstr>Phong 着色</vt:lpstr>
      <vt:lpstr>Phong 着色</vt:lpstr>
      <vt:lpstr>阴影效果</vt:lpstr>
      <vt:lpstr>阴影效果</vt:lpstr>
      <vt:lpstr>大纲</vt:lpstr>
      <vt:lpstr>几何建模的局限</vt:lpstr>
      <vt:lpstr>三种映射方法</vt:lpstr>
      <vt:lpstr>纹理映射</vt:lpstr>
      <vt:lpstr>如何实现？</vt:lpstr>
      <vt:lpstr>OpenGL与纹理</vt:lpstr>
      <vt:lpstr>基本策略</vt:lpstr>
      <vt:lpstr>纹理坐标</vt:lpstr>
      <vt:lpstr>指定纹理图像</vt:lpstr>
      <vt:lpstr>纹理参数</vt:lpstr>
      <vt:lpstr>最终绘制方式</vt:lpstr>
      <vt:lpstr>大纲</vt:lpstr>
      <vt:lpstr>图符</vt:lpstr>
      <vt:lpstr>实例变换</vt:lpstr>
      <vt:lpstr>机器人手臂</vt:lpstr>
      <vt:lpstr>关联模型</vt:lpstr>
      <vt:lpstr>变换矩阵</vt:lpstr>
      <vt:lpstr>机器人手臂的OpenGL实现</vt:lpstr>
      <vt:lpstr>机器人手臂的OpenGL实现</vt:lpstr>
      <vt:lpstr>机器人的树结构</vt:lpstr>
      <vt:lpstr>遍历代码</vt:lpstr>
      <vt:lpstr>部件绘制</vt:lpstr>
      <vt:lpstr>期末测试 </vt:lpstr>
      <vt:lpstr>期末大作业</vt:lpstr>
      <vt:lpstr>期末大作业</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Microsoft Office User</cp:lastModifiedBy>
  <cp:revision>441</cp:revision>
  <dcterms:created xsi:type="dcterms:W3CDTF">2016-08-04T07:29:19Z</dcterms:created>
  <dcterms:modified xsi:type="dcterms:W3CDTF">2023-12-11T05:01:14Z</dcterms:modified>
</cp:coreProperties>
</file>